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5"/>
  </p:notesMasterIdLst>
  <p:sldIdLst>
    <p:sldId id="260" r:id="rId2"/>
    <p:sldId id="256" r:id="rId3"/>
    <p:sldId id="257" r:id="rId4"/>
    <p:sldId id="259" r:id="rId5"/>
    <p:sldId id="261" r:id="rId6"/>
    <p:sldId id="258" r:id="rId7"/>
    <p:sldId id="262" r:id="rId8"/>
    <p:sldId id="264" r:id="rId9"/>
    <p:sldId id="265" r:id="rId10"/>
    <p:sldId id="263" r:id="rId11"/>
    <p:sldId id="266" r:id="rId12"/>
    <p:sldId id="267" r:id="rId13"/>
    <p:sldId id="268" r:id="rId14"/>
    <p:sldId id="269" r:id="rId15"/>
    <p:sldId id="271" r:id="rId16"/>
    <p:sldId id="270"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90" r:id="rId34"/>
    <p:sldId id="288" r:id="rId35"/>
    <p:sldId id="289" r:id="rId36"/>
    <p:sldId id="291" r:id="rId37"/>
    <p:sldId id="292" r:id="rId38"/>
    <p:sldId id="293" r:id="rId39"/>
    <p:sldId id="294" r:id="rId40"/>
    <p:sldId id="295" r:id="rId41"/>
    <p:sldId id="296" r:id="rId42"/>
    <p:sldId id="297" r:id="rId43"/>
    <p:sldId id="298" r:id="rId44"/>
    <p:sldId id="300" r:id="rId45"/>
    <p:sldId id="309" r:id="rId46"/>
    <p:sldId id="301" r:id="rId47"/>
    <p:sldId id="302" r:id="rId48"/>
    <p:sldId id="305" r:id="rId49"/>
    <p:sldId id="303" r:id="rId50"/>
    <p:sldId id="306" r:id="rId51"/>
    <p:sldId id="308" r:id="rId52"/>
    <p:sldId id="307" r:id="rId53"/>
    <p:sldId id="304" r:id="rId54"/>
    <p:sldId id="29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6" r:id="rId70"/>
    <p:sldId id="324" r:id="rId71"/>
    <p:sldId id="325" r:id="rId72"/>
    <p:sldId id="327" r:id="rId73"/>
    <p:sldId id="328" r:id="rId7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974" autoAdjust="0"/>
    <p:restoredTop sz="94660"/>
  </p:normalViewPr>
  <p:slideViewPr>
    <p:cSldViewPr snapToGrid="0">
      <p:cViewPr varScale="1">
        <p:scale>
          <a:sx n="76" d="100"/>
          <a:sy n="76" d="100"/>
        </p:scale>
        <p:origin x="108"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7F17313-67D2-4047-B7E9-FCF7ED5AEABB}" type="datetimeFigureOut">
              <a:rPr lang="zh-CN" altLang="en-US" smtClean="0"/>
              <a:t>2025/2/28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01D276F-E503-4836-BB71-586B100C6679}" type="slidenum">
              <a:rPr lang="zh-CN" altLang="en-US" smtClean="0"/>
              <a:t>‹#›</a:t>
            </a:fld>
            <a:endParaRPr lang="zh-CN" altLang="en-US"/>
          </a:p>
        </p:txBody>
      </p:sp>
    </p:spTree>
    <p:extLst>
      <p:ext uri="{BB962C8B-B14F-4D97-AF65-F5344CB8AC3E}">
        <p14:creationId xmlns:p14="http://schemas.microsoft.com/office/powerpoint/2010/main" val="40658698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01D276F-E503-4836-BB71-586B100C6679}" type="slidenum">
              <a:rPr lang="zh-CN" altLang="en-US" smtClean="0"/>
              <a:t>26</a:t>
            </a:fld>
            <a:endParaRPr lang="zh-CN" altLang="en-US"/>
          </a:p>
        </p:txBody>
      </p:sp>
    </p:spTree>
    <p:extLst>
      <p:ext uri="{BB962C8B-B14F-4D97-AF65-F5344CB8AC3E}">
        <p14:creationId xmlns:p14="http://schemas.microsoft.com/office/powerpoint/2010/main" val="40863798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01D276F-E503-4836-BB71-586B100C6679}" type="slidenum">
              <a:rPr lang="zh-CN" altLang="en-US" smtClean="0"/>
              <a:t>43</a:t>
            </a:fld>
            <a:endParaRPr lang="zh-CN" altLang="en-US"/>
          </a:p>
        </p:txBody>
      </p:sp>
    </p:spTree>
    <p:extLst>
      <p:ext uri="{BB962C8B-B14F-4D97-AF65-F5344CB8AC3E}">
        <p14:creationId xmlns:p14="http://schemas.microsoft.com/office/powerpoint/2010/main" val="31377691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EC5DD5-521B-E296-E897-D515711CD2D7}"/>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76F55B1-92A8-41D2-C214-D96561BC0F3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1AA3F41-8C32-8DED-A23E-A022FDAF036A}"/>
              </a:ext>
            </a:extLst>
          </p:cNvPr>
          <p:cNvSpPr>
            <a:spLocks noGrp="1"/>
          </p:cNvSpPr>
          <p:nvPr>
            <p:ph type="dt" sz="half" idx="10"/>
          </p:nvPr>
        </p:nvSpPr>
        <p:spPr/>
        <p:txBody>
          <a:bodyPr/>
          <a:lstStyle/>
          <a:p>
            <a:fld id="{45B66F32-6F92-49A1-ACD9-65420CCA4670}" type="datetimeFigureOut">
              <a:rPr lang="zh-CN" altLang="en-US" smtClean="0"/>
              <a:t>2025/2/28</a:t>
            </a:fld>
            <a:endParaRPr lang="zh-CN" altLang="en-US"/>
          </a:p>
        </p:txBody>
      </p:sp>
      <p:sp>
        <p:nvSpPr>
          <p:cNvPr id="5" name="页脚占位符 4">
            <a:extLst>
              <a:ext uri="{FF2B5EF4-FFF2-40B4-BE49-F238E27FC236}">
                <a16:creationId xmlns:a16="http://schemas.microsoft.com/office/drawing/2014/main" id="{CD8E52A0-D990-851B-7C1A-FDC01E44903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D58ADDA-9B2A-AB06-F59D-AE9BF0249AFC}"/>
              </a:ext>
            </a:extLst>
          </p:cNvPr>
          <p:cNvSpPr>
            <a:spLocks noGrp="1"/>
          </p:cNvSpPr>
          <p:nvPr>
            <p:ph type="sldNum" sz="quarter" idx="12"/>
          </p:nvPr>
        </p:nvSpPr>
        <p:spPr/>
        <p:txBody>
          <a:bodyPr/>
          <a:lstStyle/>
          <a:p>
            <a:fld id="{A574CE7C-5B46-434D-90E1-7C81A9AA7A2C}" type="slidenum">
              <a:rPr lang="zh-CN" altLang="en-US" smtClean="0"/>
              <a:t>‹#›</a:t>
            </a:fld>
            <a:endParaRPr lang="zh-CN" altLang="en-US"/>
          </a:p>
        </p:txBody>
      </p:sp>
    </p:spTree>
    <p:extLst>
      <p:ext uri="{BB962C8B-B14F-4D97-AF65-F5344CB8AC3E}">
        <p14:creationId xmlns:p14="http://schemas.microsoft.com/office/powerpoint/2010/main" val="1148649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50F42E-DEDF-BB48-46C5-49F5DE3C7D1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7B0FDF6-3AC1-F2F0-6849-B450EF295B9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2C6FF8-D4E7-1344-8EFC-BF5B2C726F24}"/>
              </a:ext>
            </a:extLst>
          </p:cNvPr>
          <p:cNvSpPr>
            <a:spLocks noGrp="1"/>
          </p:cNvSpPr>
          <p:nvPr>
            <p:ph type="dt" sz="half" idx="10"/>
          </p:nvPr>
        </p:nvSpPr>
        <p:spPr/>
        <p:txBody>
          <a:bodyPr/>
          <a:lstStyle/>
          <a:p>
            <a:fld id="{45B66F32-6F92-49A1-ACD9-65420CCA4670}" type="datetimeFigureOut">
              <a:rPr lang="zh-CN" altLang="en-US" smtClean="0"/>
              <a:t>2025/2/28</a:t>
            </a:fld>
            <a:endParaRPr lang="zh-CN" altLang="en-US"/>
          </a:p>
        </p:txBody>
      </p:sp>
      <p:sp>
        <p:nvSpPr>
          <p:cNvPr id="5" name="页脚占位符 4">
            <a:extLst>
              <a:ext uri="{FF2B5EF4-FFF2-40B4-BE49-F238E27FC236}">
                <a16:creationId xmlns:a16="http://schemas.microsoft.com/office/drawing/2014/main" id="{4B0C3D61-BC05-F96E-9FB1-A617A3EC453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84FD07D-49C2-B872-F730-D914BBBA0873}"/>
              </a:ext>
            </a:extLst>
          </p:cNvPr>
          <p:cNvSpPr>
            <a:spLocks noGrp="1"/>
          </p:cNvSpPr>
          <p:nvPr>
            <p:ph type="sldNum" sz="quarter" idx="12"/>
          </p:nvPr>
        </p:nvSpPr>
        <p:spPr/>
        <p:txBody>
          <a:bodyPr/>
          <a:lstStyle/>
          <a:p>
            <a:fld id="{A574CE7C-5B46-434D-90E1-7C81A9AA7A2C}" type="slidenum">
              <a:rPr lang="zh-CN" altLang="en-US" smtClean="0"/>
              <a:t>‹#›</a:t>
            </a:fld>
            <a:endParaRPr lang="zh-CN" altLang="en-US"/>
          </a:p>
        </p:txBody>
      </p:sp>
    </p:spTree>
    <p:extLst>
      <p:ext uri="{BB962C8B-B14F-4D97-AF65-F5344CB8AC3E}">
        <p14:creationId xmlns:p14="http://schemas.microsoft.com/office/powerpoint/2010/main" val="34164161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1F0F16E-ED91-64E5-B3F9-8AED4AC7447E}"/>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1C7EFC4-0C38-7D9F-4E7D-4AE3F683240E}"/>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5B37049-E61A-9A32-9D28-AB111DD47458}"/>
              </a:ext>
            </a:extLst>
          </p:cNvPr>
          <p:cNvSpPr>
            <a:spLocks noGrp="1"/>
          </p:cNvSpPr>
          <p:nvPr>
            <p:ph type="dt" sz="half" idx="10"/>
          </p:nvPr>
        </p:nvSpPr>
        <p:spPr/>
        <p:txBody>
          <a:bodyPr/>
          <a:lstStyle/>
          <a:p>
            <a:fld id="{45B66F32-6F92-49A1-ACD9-65420CCA4670}" type="datetimeFigureOut">
              <a:rPr lang="zh-CN" altLang="en-US" smtClean="0"/>
              <a:t>2025/2/28</a:t>
            </a:fld>
            <a:endParaRPr lang="zh-CN" altLang="en-US"/>
          </a:p>
        </p:txBody>
      </p:sp>
      <p:sp>
        <p:nvSpPr>
          <p:cNvPr id="5" name="页脚占位符 4">
            <a:extLst>
              <a:ext uri="{FF2B5EF4-FFF2-40B4-BE49-F238E27FC236}">
                <a16:creationId xmlns:a16="http://schemas.microsoft.com/office/drawing/2014/main" id="{D9D2B883-9761-23E0-1B86-6F07DCD6F15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A0EC68C-0DB5-754E-4AC7-1FBEB10015C2}"/>
              </a:ext>
            </a:extLst>
          </p:cNvPr>
          <p:cNvSpPr>
            <a:spLocks noGrp="1"/>
          </p:cNvSpPr>
          <p:nvPr>
            <p:ph type="sldNum" sz="quarter" idx="12"/>
          </p:nvPr>
        </p:nvSpPr>
        <p:spPr/>
        <p:txBody>
          <a:bodyPr/>
          <a:lstStyle/>
          <a:p>
            <a:fld id="{A574CE7C-5B46-434D-90E1-7C81A9AA7A2C}" type="slidenum">
              <a:rPr lang="zh-CN" altLang="en-US" smtClean="0"/>
              <a:t>‹#›</a:t>
            </a:fld>
            <a:endParaRPr lang="zh-CN" altLang="en-US"/>
          </a:p>
        </p:txBody>
      </p:sp>
    </p:spTree>
    <p:extLst>
      <p:ext uri="{BB962C8B-B14F-4D97-AF65-F5344CB8AC3E}">
        <p14:creationId xmlns:p14="http://schemas.microsoft.com/office/powerpoint/2010/main" val="31653675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5424D9-F21C-4F3C-A84C-88C8B7F8C27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265B845-185F-67A0-A239-FCF63698148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F7940E3-4334-FFF3-A73E-AE2FC3D2D90C}"/>
              </a:ext>
            </a:extLst>
          </p:cNvPr>
          <p:cNvSpPr>
            <a:spLocks noGrp="1"/>
          </p:cNvSpPr>
          <p:nvPr>
            <p:ph type="dt" sz="half" idx="10"/>
          </p:nvPr>
        </p:nvSpPr>
        <p:spPr/>
        <p:txBody>
          <a:bodyPr/>
          <a:lstStyle/>
          <a:p>
            <a:fld id="{45B66F32-6F92-49A1-ACD9-65420CCA4670}" type="datetimeFigureOut">
              <a:rPr lang="zh-CN" altLang="en-US" smtClean="0"/>
              <a:t>2025/2/28</a:t>
            </a:fld>
            <a:endParaRPr lang="zh-CN" altLang="en-US"/>
          </a:p>
        </p:txBody>
      </p:sp>
      <p:sp>
        <p:nvSpPr>
          <p:cNvPr id="5" name="页脚占位符 4">
            <a:extLst>
              <a:ext uri="{FF2B5EF4-FFF2-40B4-BE49-F238E27FC236}">
                <a16:creationId xmlns:a16="http://schemas.microsoft.com/office/drawing/2014/main" id="{9E31DF0A-DF82-795E-77D9-7BFF50D5676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17291C5-4AB3-56D0-0D75-4E18735190F4}"/>
              </a:ext>
            </a:extLst>
          </p:cNvPr>
          <p:cNvSpPr>
            <a:spLocks noGrp="1"/>
          </p:cNvSpPr>
          <p:nvPr>
            <p:ph type="sldNum" sz="quarter" idx="12"/>
          </p:nvPr>
        </p:nvSpPr>
        <p:spPr/>
        <p:txBody>
          <a:bodyPr/>
          <a:lstStyle/>
          <a:p>
            <a:fld id="{A574CE7C-5B46-434D-90E1-7C81A9AA7A2C}" type="slidenum">
              <a:rPr lang="zh-CN" altLang="en-US" smtClean="0"/>
              <a:t>‹#›</a:t>
            </a:fld>
            <a:endParaRPr lang="zh-CN" altLang="en-US"/>
          </a:p>
        </p:txBody>
      </p:sp>
    </p:spTree>
    <p:extLst>
      <p:ext uri="{BB962C8B-B14F-4D97-AF65-F5344CB8AC3E}">
        <p14:creationId xmlns:p14="http://schemas.microsoft.com/office/powerpoint/2010/main" val="10221691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8DB159-F2BF-4278-19B0-7FE985A3BE81}"/>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131E808-791E-EA93-7431-6691FADEEAE3}"/>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70F48FE-7922-D532-B288-09B79170552E}"/>
              </a:ext>
            </a:extLst>
          </p:cNvPr>
          <p:cNvSpPr>
            <a:spLocks noGrp="1"/>
          </p:cNvSpPr>
          <p:nvPr>
            <p:ph type="dt" sz="half" idx="10"/>
          </p:nvPr>
        </p:nvSpPr>
        <p:spPr/>
        <p:txBody>
          <a:bodyPr/>
          <a:lstStyle/>
          <a:p>
            <a:fld id="{45B66F32-6F92-49A1-ACD9-65420CCA4670}" type="datetimeFigureOut">
              <a:rPr lang="zh-CN" altLang="en-US" smtClean="0"/>
              <a:t>2025/2/28</a:t>
            </a:fld>
            <a:endParaRPr lang="zh-CN" altLang="en-US"/>
          </a:p>
        </p:txBody>
      </p:sp>
      <p:sp>
        <p:nvSpPr>
          <p:cNvPr id="5" name="页脚占位符 4">
            <a:extLst>
              <a:ext uri="{FF2B5EF4-FFF2-40B4-BE49-F238E27FC236}">
                <a16:creationId xmlns:a16="http://schemas.microsoft.com/office/drawing/2014/main" id="{1860F1F4-FE7C-BB2B-3E87-6B493D405CB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A7CB393-911B-04BD-BBEF-F04C02CED8C6}"/>
              </a:ext>
            </a:extLst>
          </p:cNvPr>
          <p:cNvSpPr>
            <a:spLocks noGrp="1"/>
          </p:cNvSpPr>
          <p:nvPr>
            <p:ph type="sldNum" sz="quarter" idx="12"/>
          </p:nvPr>
        </p:nvSpPr>
        <p:spPr/>
        <p:txBody>
          <a:bodyPr/>
          <a:lstStyle/>
          <a:p>
            <a:fld id="{A574CE7C-5B46-434D-90E1-7C81A9AA7A2C}" type="slidenum">
              <a:rPr lang="zh-CN" altLang="en-US" smtClean="0"/>
              <a:t>‹#›</a:t>
            </a:fld>
            <a:endParaRPr lang="zh-CN" altLang="en-US"/>
          </a:p>
        </p:txBody>
      </p:sp>
    </p:spTree>
    <p:extLst>
      <p:ext uri="{BB962C8B-B14F-4D97-AF65-F5344CB8AC3E}">
        <p14:creationId xmlns:p14="http://schemas.microsoft.com/office/powerpoint/2010/main" val="33960686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36D689-D2E6-E3C7-C93B-4BDDFDB4F9C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3625416-2B02-EFAF-A71D-368394BC7A00}"/>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9AE6E24-C0FD-652C-E3C8-50B37D3078A8}"/>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764C5C1-8B71-8578-F253-B702C55C1692}"/>
              </a:ext>
            </a:extLst>
          </p:cNvPr>
          <p:cNvSpPr>
            <a:spLocks noGrp="1"/>
          </p:cNvSpPr>
          <p:nvPr>
            <p:ph type="dt" sz="half" idx="10"/>
          </p:nvPr>
        </p:nvSpPr>
        <p:spPr/>
        <p:txBody>
          <a:bodyPr/>
          <a:lstStyle/>
          <a:p>
            <a:fld id="{45B66F32-6F92-49A1-ACD9-65420CCA4670}" type="datetimeFigureOut">
              <a:rPr lang="zh-CN" altLang="en-US" smtClean="0"/>
              <a:t>2025/2/28</a:t>
            </a:fld>
            <a:endParaRPr lang="zh-CN" altLang="en-US"/>
          </a:p>
        </p:txBody>
      </p:sp>
      <p:sp>
        <p:nvSpPr>
          <p:cNvPr id="6" name="页脚占位符 5">
            <a:extLst>
              <a:ext uri="{FF2B5EF4-FFF2-40B4-BE49-F238E27FC236}">
                <a16:creationId xmlns:a16="http://schemas.microsoft.com/office/drawing/2014/main" id="{383F0F58-31A9-E060-18ED-A26A3AE82A49}"/>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3CF34775-461C-9D41-0829-8492F0812F10}"/>
              </a:ext>
            </a:extLst>
          </p:cNvPr>
          <p:cNvSpPr>
            <a:spLocks noGrp="1"/>
          </p:cNvSpPr>
          <p:nvPr>
            <p:ph type="sldNum" sz="quarter" idx="12"/>
          </p:nvPr>
        </p:nvSpPr>
        <p:spPr/>
        <p:txBody>
          <a:bodyPr/>
          <a:lstStyle/>
          <a:p>
            <a:fld id="{A574CE7C-5B46-434D-90E1-7C81A9AA7A2C}" type="slidenum">
              <a:rPr lang="zh-CN" altLang="en-US" smtClean="0"/>
              <a:t>‹#›</a:t>
            </a:fld>
            <a:endParaRPr lang="zh-CN" altLang="en-US"/>
          </a:p>
        </p:txBody>
      </p:sp>
    </p:spTree>
    <p:extLst>
      <p:ext uri="{BB962C8B-B14F-4D97-AF65-F5344CB8AC3E}">
        <p14:creationId xmlns:p14="http://schemas.microsoft.com/office/powerpoint/2010/main" val="5120001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4EB6D4-1A9E-784D-667F-9548A110E6E7}"/>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2F4CD9F-3750-8D37-134D-D835E39596D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5BF9572-451C-3021-23A7-D7586683FE19}"/>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6BF9788-1D58-D564-ABF3-27E1483420A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D5BCF9B-6C88-E432-8748-D61E18F0AC49}"/>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B7BC393-77BD-2C3D-9825-F41B05E170ED}"/>
              </a:ext>
            </a:extLst>
          </p:cNvPr>
          <p:cNvSpPr>
            <a:spLocks noGrp="1"/>
          </p:cNvSpPr>
          <p:nvPr>
            <p:ph type="dt" sz="half" idx="10"/>
          </p:nvPr>
        </p:nvSpPr>
        <p:spPr/>
        <p:txBody>
          <a:bodyPr/>
          <a:lstStyle/>
          <a:p>
            <a:fld id="{45B66F32-6F92-49A1-ACD9-65420CCA4670}" type="datetimeFigureOut">
              <a:rPr lang="zh-CN" altLang="en-US" smtClean="0"/>
              <a:t>2025/2/28</a:t>
            </a:fld>
            <a:endParaRPr lang="zh-CN" altLang="en-US"/>
          </a:p>
        </p:txBody>
      </p:sp>
      <p:sp>
        <p:nvSpPr>
          <p:cNvPr id="8" name="页脚占位符 7">
            <a:extLst>
              <a:ext uri="{FF2B5EF4-FFF2-40B4-BE49-F238E27FC236}">
                <a16:creationId xmlns:a16="http://schemas.microsoft.com/office/drawing/2014/main" id="{926CDBEA-BF34-946D-CD15-CEAA287D8FBD}"/>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6C40B480-8024-322C-482D-72DC0A7799AD}"/>
              </a:ext>
            </a:extLst>
          </p:cNvPr>
          <p:cNvSpPr>
            <a:spLocks noGrp="1"/>
          </p:cNvSpPr>
          <p:nvPr>
            <p:ph type="sldNum" sz="quarter" idx="12"/>
          </p:nvPr>
        </p:nvSpPr>
        <p:spPr/>
        <p:txBody>
          <a:bodyPr/>
          <a:lstStyle/>
          <a:p>
            <a:fld id="{A574CE7C-5B46-434D-90E1-7C81A9AA7A2C}" type="slidenum">
              <a:rPr lang="zh-CN" altLang="en-US" smtClean="0"/>
              <a:t>‹#›</a:t>
            </a:fld>
            <a:endParaRPr lang="zh-CN" altLang="en-US"/>
          </a:p>
        </p:txBody>
      </p:sp>
    </p:spTree>
    <p:extLst>
      <p:ext uri="{BB962C8B-B14F-4D97-AF65-F5344CB8AC3E}">
        <p14:creationId xmlns:p14="http://schemas.microsoft.com/office/powerpoint/2010/main" val="41991821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56A936-B0D1-F4A3-E137-536A1C85CB8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2D3264F-9118-5248-2399-2131A4989338}"/>
              </a:ext>
            </a:extLst>
          </p:cNvPr>
          <p:cNvSpPr>
            <a:spLocks noGrp="1"/>
          </p:cNvSpPr>
          <p:nvPr>
            <p:ph type="dt" sz="half" idx="10"/>
          </p:nvPr>
        </p:nvSpPr>
        <p:spPr/>
        <p:txBody>
          <a:bodyPr/>
          <a:lstStyle/>
          <a:p>
            <a:fld id="{45B66F32-6F92-49A1-ACD9-65420CCA4670}" type="datetimeFigureOut">
              <a:rPr lang="zh-CN" altLang="en-US" smtClean="0"/>
              <a:t>2025/2/28</a:t>
            </a:fld>
            <a:endParaRPr lang="zh-CN" altLang="en-US"/>
          </a:p>
        </p:txBody>
      </p:sp>
      <p:sp>
        <p:nvSpPr>
          <p:cNvPr id="4" name="页脚占位符 3">
            <a:extLst>
              <a:ext uri="{FF2B5EF4-FFF2-40B4-BE49-F238E27FC236}">
                <a16:creationId xmlns:a16="http://schemas.microsoft.com/office/drawing/2014/main" id="{308B7D37-ADD1-87EE-1DBE-19F29659F6EE}"/>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B1C71A6A-A6B7-B6AD-D3DB-BB4B08FC0E44}"/>
              </a:ext>
            </a:extLst>
          </p:cNvPr>
          <p:cNvSpPr>
            <a:spLocks noGrp="1"/>
          </p:cNvSpPr>
          <p:nvPr>
            <p:ph type="sldNum" sz="quarter" idx="12"/>
          </p:nvPr>
        </p:nvSpPr>
        <p:spPr/>
        <p:txBody>
          <a:bodyPr/>
          <a:lstStyle/>
          <a:p>
            <a:fld id="{A574CE7C-5B46-434D-90E1-7C81A9AA7A2C}" type="slidenum">
              <a:rPr lang="zh-CN" altLang="en-US" smtClean="0"/>
              <a:t>‹#›</a:t>
            </a:fld>
            <a:endParaRPr lang="zh-CN" altLang="en-US"/>
          </a:p>
        </p:txBody>
      </p:sp>
    </p:spTree>
    <p:extLst>
      <p:ext uri="{BB962C8B-B14F-4D97-AF65-F5344CB8AC3E}">
        <p14:creationId xmlns:p14="http://schemas.microsoft.com/office/powerpoint/2010/main" val="6838753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3A477F6-9FE9-3D70-6562-4A55E20D811B}"/>
              </a:ext>
            </a:extLst>
          </p:cNvPr>
          <p:cNvSpPr>
            <a:spLocks noGrp="1"/>
          </p:cNvSpPr>
          <p:nvPr>
            <p:ph type="dt" sz="half" idx="10"/>
          </p:nvPr>
        </p:nvSpPr>
        <p:spPr/>
        <p:txBody>
          <a:bodyPr/>
          <a:lstStyle/>
          <a:p>
            <a:fld id="{45B66F32-6F92-49A1-ACD9-65420CCA4670}" type="datetimeFigureOut">
              <a:rPr lang="zh-CN" altLang="en-US" smtClean="0"/>
              <a:t>2025/2/28</a:t>
            </a:fld>
            <a:endParaRPr lang="zh-CN" altLang="en-US"/>
          </a:p>
        </p:txBody>
      </p:sp>
      <p:sp>
        <p:nvSpPr>
          <p:cNvPr id="3" name="页脚占位符 2">
            <a:extLst>
              <a:ext uri="{FF2B5EF4-FFF2-40B4-BE49-F238E27FC236}">
                <a16:creationId xmlns:a16="http://schemas.microsoft.com/office/drawing/2014/main" id="{F2EC229B-C91B-BC97-F292-04DF76EAAA01}"/>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FAA2559C-8700-2D55-FCF9-C8F5A13C2F32}"/>
              </a:ext>
            </a:extLst>
          </p:cNvPr>
          <p:cNvSpPr>
            <a:spLocks noGrp="1"/>
          </p:cNvSpPr>
          <p:nvPr>
            <p:ph type="sldNum" sz="quarter" idx="12"/>
          </p:nvPr>
        </p:nvSpPr>
        <p:spPr/>
        <p:txBody>
          <a:bodyPr/>
          <a:lstStyle/>
          <a:p>
            <a:fld id="{A574CE7C-5B46-434D-90E1-7C81A9AA7A2C}" type="slidenum">
              <a:rPr lang="zh-CN" altLang="en-US" smtClean="0"/>
              <a:t>‹#›</a:t>
            </a:fld>
            <a:endParaRPr lang="zh-CN" altLang="en-US"/>
          </a:p>
        </p:txBody>
      </p:sp>
    </p:spTree>
    <p:extLst>
      <p:ext uri="{BB962C8B-B14F-4D97-AF65-F5344CB8AC3E}">
        <p14:creationId xmlns:p14="http://schemas.microsoft.com/office/powerpoint/2010/main" val="36240088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A1F99B-E684-71AA-35A2-192497C238D6}"/>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8D30754-7C45-550F-CD0D-431D1E22BFB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AA5403-65B2-87A4-9F21-EB77C9F72CF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413FC71-854C-7AD7-2AAA-1E46BB654377}"/>
              </a:ext>
            </a:extLst>
          </p:cNvPr>
          <p:cNvSpPr>
            <a:spLocks noGrp="1"/>
          </p:cNvSpPr>
          <p:nvPr>
            <p:ph type="dt" sz="half" idx="10"/>
          </p:nvPr>
        </p:nvSpPr>
        <p:spPr/>
        <p:txBody>
          <a:bodyPr/>
          <a:lstStyle/>
          <a:p>
            <a:fld id="{45B66F32-6F92-49A1-ACD9-65420CCA4670}" type="datetimeFigureOut">
              <a:rPr lang="zh-CN" altLang="en-US" smtClean="0"/>
              <a:t>2025/2/28</a:t>
            </a:fld>
            <a:endParaRPr lang="zh-CN" altLang="en-US"/>
          </a:p>
        </p:txBody>
      </p:sp>
      <p:sp>
        <p:nvSpPr>
          <p:cNvPr id="6" name="页脚占位符 5">
            <a:extLst>
              <a:ext uri="{FF2B5EF4-FFF2-40B4-BE49-F238E27FC236}">
                <a16:creationId xmlns:a16="http://schemas.microsoft.com/office/drawing/2014/main" id="{F00E8891-B9FE-7C9E-A52E-20DD09ECBB99}"/>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C264659F-2260-3A2A-78E1-EFF9CE3A6002}"/>
              </a:ext>
            </a:extLst>
          </p:cNvPr>
          <p:cNvSpPr>
            <a:spLocks noGrp="1"/>
          </p:cNvSpPr>
          <p:nvPr>
            <p:ph type="sldNum" sz="quarter" idx="12"/>
          </p:nvPr>
        </p:nvSpPr>
        <p:spPr/>
        <p:txBody>
          <a:bodyPr/>
          <a:lstStyle/>
          <a:p>
            <a:fld id="{A574CE7C-5B46-434D-90E1-7C81A9AA7A2C}" type="slidenum">
              <a:rPr lang="zh-CN" altLang="en-US" smtClean="0"/>
              <a:t>‹#›</a:t>
            </a:fld>
            <a:endParaRPr lang="zh-CN" altLang="en-US"/>
          </a:p>
        </p:txBody>
      </p:sp>
    </p:spTree>
    <p:extLst>
      <p:ext uri="{BB962C8B-B14F-4D97-AF65-F5344CB8AC3E}">
        <p14:creationId xmlns:p14="http://schemas.microsoft.com/office/powerpoint/2010/main" val="31520895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EDE07E-716B-527B-A852-35807BE6B4F4}"/>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A4129CA-7C21-CB0C-5EBA-F686B63C140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7FB7403-53BC-8CA3-71A6-DE78C80DF15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CB18964-6DC5-0DAA-4C22-52F0AF819F71}"/>
              </a:ext>
            </a:extLst>
          </p:cNvPr>
          <p:cNvSpPr>
            <a:spLocks noGrp="1"/>
          </p:cNvSpPr>
          <p:nvPr>
            <p:ph type="dt" sz="half" idx="10"/>
          </p:nvPr>
        </p:nvSpPr>
        <p:spPr/>
        <p:txBody>
          <a:bodyPr/>
          <a:lstStyle/>
          <a:p>
            <a:fld id="{45B66F32-6F92-49A1-ACD9-65420CCA4670}" type="datetimeFigureOut">
              <a:rPr lang="zh-CN" altLang="en-US" smtClean="0"/>
              <a:t>2025/2/28</a:t>
            </a:fld>
            <a:endParaRPr lang="zh-CN" altLang="en-US"/>
          </a:p>
        </p:txBody>
      </p:sp>
      <p:sp>
        <p:nvSpPr>
          <p:cNvPr id="6" name="页脚占位符 5">
            <a:extLst>
              <a:ext uri="{FF2B5EF4-FFF2-40B4-BE49-F238E27FC236}">
                <a16:creationId xmlns:a16="http://schemas.microsoft.com/office/drawing/2014/main" id="{132495C8-84B3-52B7-1FEC-B99E4E3D06EB}"/>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F584D8A6-2A28-B17A-5FA5-328D81A70105}"/>
              </a:ext>
            </a:extLst>
          </p:cNvPr>
          <p:cNvSpPr>
            <a:spLocks noGrp="1"/>
          </p:cNvSpPr>
          <p:nvPr>
            <p:ph type="sldNum" sz="quarter" idx="12"/>
          </p:nvPr>
        </p:nvSpPr>
        <p:spPr/>
        <p:txBody>
          <a:bodyPr/>
          <a:lstStyle/>
          <a:p>
            <a:fld id="{A574CE7C-5B46-434D-90E1-7C81A9AA7A2C}" type="slidenum">
              <a:rPr lang="zh-CN" altLang="en-US" smtClean="0"/>
              <a:t>‹#›</a:t>
            </a:fld>
            <a:endParaRPr lang="zh-CN" altLang="en-US"/>
          </a:p>
        </p:txBody>
      </p:sp>
    </p:spTree>
    <p:extLst>
      <p:ext uri="{BB962C8B-B14F-4D97-AF65-F5344CB8AC3E}">
        <p14:creationId xmlns:p14="http://schemas.microsoft.com/office/powerpoint/2010/main" val="20631679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C8A311F5-E099-B8A3-0EBC-91EA57C04FC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8ED5DCCA-1337-FD7A-801F-DD0DDFDC992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2CDBAF-199D-C1C8-BB6B-069D15F83C9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45B66F32-6F92-49A1-ACD9-65420CCA4670}" type="datetimeFigureOut">
              <a:rPr lang="zh-CN" altLang="en-US" smtClean="0"/>
              <a:t>2025/2/28</a:t>
            </a:fld>
            <a:endParaRPr lang="zh-CN" altLang="en-US"/>
          </a:p>
        </p:txBody>
      </p:sp>
      <p:sp>
        <p:nvSpPr>
          <p:cNvPr id="5" name="页脚占位符 4">
            <a:extLst>
              <a:ext uri="{FF2B5EF4-FFF2-40B4-BE49-F238E27FC236}">
                <a16:creationId xmlns:a16="http://schemas.microsoft.com/office/drawing/2014/main" id="{1C1A6AFA-9C08-F7AC-195D-5C4717D0AD1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zh-CN" altLang="en-US"/>
          </a:p>
        </p:txBody>
      </p:sp>
      <p:sp>
        <p:nvSpPr>
          <p:cNvPr id="6" name="灯片编号占位符 5">
            <a:extLst>
              <a:ext uri="{FF2B5EF4-FFF2-40B4-BE49-F238E27FC236}">
                <a16:creationId xmlns:a16="http://schemas.microsoft.com/office/drawing/2014/main" id="{80965310-B6CA-7304-1B87-21D252C8CAC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A574CE7C-5B46-434D-90E1-7C81A9AA7A2C}" type="slidenum">
              <a:rPr lang="zh-CN" altLang="en-US" smtClean="0"/>
              <a:t>‹#›</a:t>
            </a:fld>
            <a:endParaRPr lang="zh-CN" altLang="en-US"/>
          </a:p>
        </p:txBody>
      </p:sp>
    </p:spTree>
    <p:extLst>
      <p:ext uri="{BB962C8B-B14F-4D97-AF65-F5344CB8AC3E}">
        <p14:creationId xmlns:p14="http://schemas.microsoft.com/office/powerpoint/2010/main" val="19774133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3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4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4.png"/></Relationships>
</file>

<file path=ppt/slides/_rels/slide4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hyperlink" Target="https://pytorch.org/docs/stable/notes/cuda.html#environment-variables"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5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64.jp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hyperlink" Target="https://www.ydl.com/" TargetMode="External"/><Relationship Id="rId2" Type="http://schemas.openxmlformats.org/officeDocument/2006/relationships/image" Target="../media/image71.jpeg"/><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69.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EDA157-DCF1-2DD1-7C69-6282ACD59F62}"/>
              </a:ext>
            </a:extLst>
          </p:cNvPr>
          <p:cNvSpPr>
            <a:spLocks noGrp="1"/>
          </p:cNvSpPr>
          <p:nvPr>
            <p:ph type="title"/>
          </p:nvPr>
        </p:nvSpPr>
        <p:spPr/>
        <p:txBody>
          <a:bodyPr/>
          <a:lstStyle/>
          <a:p>
            <a:r>
              <a:rPr lang="en-US" altLang="zh-CN" dirty="0"/>
              <a:t>2024/12/5————2024/12/12</a:t>
            </a:r>
            <a:endParaRPr lang="zh-CN" altLang="en-US" dirty="0"/>
          </a:p>
        </p:txBody>
      </p:sp>
      <p:sp>
        <p:nvSpPr>
          <p:cNvPr id="3" name="内容占位符 2">
            <a:extLst>
              <a:ext uri="{FF2B5EF4-FFF2-40B4-BE49-F238E27FC236}">
                <a16:creationId xmlns:a16="http://schemas.microsoft.com/office/drawing/2014/main" id="{0E189661-6032-3E14-3AE0-07793F960D84}"/>
              </a:ext>
            </a:extLst>
          </p:cNvPr>
          <p:cNvSpPr>
            <a:spLocks noGrp="1"/>
          </p:cNvSpPr>
          <p:nvPr>
            <p:ph idx="1"/>
          </p:nvPr>
        </p:nvSpPr>
        <p:spPr/>
        <p:txBody>
          <a:bodyPr/>
          <a:lstStyle/>
          <a:p>
            <a:r>
              <a:rPr lang="zh-CN" altLang="en-US" dirty="0"/>
              <a:t>进一步研究框架</a:t>
            </a:r>
          </a:p>
        </p:txBody>
      </p:sp>
    </p:spTree>
    <p:extLst>
      <p:ext uri="{BB962C8B-B14F-4D97-AF65-F5344CB8AC3E}">
        <p14:creationId xmlns:p14="http://schemas.microsoft.com/office/powerpoint/2010/main" val="38946184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4436EE-AC59-2A15-CFCD-12352BA1C5DA}"/>
              </a:ext>
            </a:extLst>
          </p:cNvPr>
          <p:cNvSpPr>
            <a:spLocks noGrp="1"/>
          </p:cNvSpPr>
          <p:nvPr>
            <p:ph type="title"/>
          </p:nvPr>
        </p:nvSpPr>
        <p:spPr/>
        <p:txBody>
          <a:bodyPr/>
          <a:lstStyle/>
          <a:p>
            <a:r>
              <a:rPr lang="zh-CN" altLang="en-US" dirty="0"/>
              <a:t>后续我们希望</a:t>
            </a:r>
          </a:p>
        </p:txBody>
      </p:sp>
      <p:sp>
        <p:nvSpPr>
          <p:cNvPr id="3" name="内容占位符 2">
            <a:extLst>
              <a:ext uri="{FF2B5EF4-FFF2-40B4-BE49-F238E27FC236}">
                <a16:creationId xmlns:a16="http://schemas.microsoft.com/office/drawing/2014/main" id="{E3E123C3-3150-5F46-1171-F54C47B284CA}"/>
              </a:ext>
            </a:extLst>
          </p:cNvPr>
          <p:cNvSpPr>
            <a:spLocks noGrp="1"/>
          </p:cNvSpPr>
          <p:nvPr>
            <p:ph idx="1"/>
          </p:nvPr>
        </p:nvSpPr>
        <p:spPr/>
        <p:txBody>
          <a:bodyPr/>
          <a:lstStyle/>
          <a:p>
            <a:r>
              <a:rPr lang="zh-CN" altLang="en-US" dirty="0"/>
              <a:t>比较对比给出一个更好的表格</a:t>
            </a:r>
            <a:r>
              <a:rPr lang="en-US" altLang="zh-CN" dirty="0"/>
              <a:t>survey</a:t>
            </a:r>
            <a:r>
              <a:rPr lang="zh-CN" altLang="en-US" dirty="0"/>
              <a:t>，有更全面的信息了解考查</a:t>
            </a:r>
            <a:endParaRPr lang="en-US" altLang="zh-CN" dirty="0"/>
          </a:p>
          <a:p>
            <a:endParaRPr lang="en-US" altLang="zh-CN" dirty="0"/>
          </a:p>
          <a:p>
            <a:r>
              <a:rPr lang="en-US" altLang="zh-CN" dirty="0"/>
              <a:t>Go over</a:t>
            </a:r>
            <a:r>
              <a:rPr lang="zh-CN" altLang="en-US" dirty="0"/>
              <a:t>这些文章，主要考察他们是否有对话相关的年龄段数据，</a:t>
            </a:r>
            <a:endParaRPr lang="en-US" altLang="zh-CN" dirty="0"/>
          </a:p>
          <a:p>
            <a:r>
              <a:rPr lang="zh-CN" altLang="en-US" dirty="0"/>
              <a:t>并且录入</a:t>
            </a:r>
            <a:r>
              <a:rPr lang="en-US" altLang="zh-CN" dirty="0"/>
              <a:t>survey</a:t>
            </a:r>
            <a:r>
              <a:rPr lang="zh-CN" altLang="en-US" dirty="0"/>
              <a:t>表格之中</a:t>
            </a:r>
            <a:endParaRPr lang="en-US" altLang="zh-CN" dirty="0"/>
          </a:p>
          <a:p>
            <a:endParaRPr lang="en-US" altLang="zh-CN" dirty="0"/>
          </a:p>
          <a:p>
            <a:r>
              <a:rPr lang="zh-CN" altLang="en-US" dirty="0"/>
              <a:t>感觉社交论坛使用者多为青</a:t>
            </a:r>
            <a:r>
              <a:rPr lang="en-US" altLang="zh-CN" dirty="0"/>
              <a:t>/</a:t>
            </a:r>
            <a:r>
              <a:rPr lang="zh-CN" altLang="en-US" dirty="0"/>
              <a:t>中年，这个年龄段数据可能占主导</a:t>
            </a:r>
            <a:endParaRPr lang="en-US" altLang="zh-CN" dirty="0"/>
          </a:p>
          <a:p>
            <a:endParaRPr lang="zh-CN" altLang="en-US" dirty="0"/>
          </a:p>
        </p:txBody>
      </p:sp>
    </p:spTree>
    <p:extLst>
      <p:ext uri="{BB962C8B-B14F-4D97-AF65-F5344CB8AC3E}">
        <p14:creationId xmlns:p14="http://schemas.microsoft.com/office/powerpoint/2010/main" val="2324799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557D9D-2A57-7F1B-44AC-C2F4783A2A90}"/>
              </a:ext>
            </a:extLst>
          </p:cNvPr>
          <p:cNvSpPr>
            <a:spLocks noGrp="1"/>
          </p:cNvSpPr>
          <p:nvPr>
            <p:ph type="title"/>
          </p:nvPr>
        </p:nvSpPr>
        <p:spPr/>
        <p:txBody>
          <a:bodyPr/>
          <a:lstStyle/>
          <a:p>
            <a:r>
              <a:rPr lang="en-US" altLang="zh-CN" dirty="0"/>
              <a:t>EATD-corpus</a:t>
            </a:r>
            <a:endParaRPr lang="zh-CN" altLang="en-US" dirty="0"/>
          </a:p>
        </p:txBody>
      </p:sp>
      <p:pic>
        <p:nvPicPr>
          <p:cNvPr id="5" name="内容占位符 4">
            <a:extLst>
              <a:ext uri="{FF2B5EF4-FFF2-40B4-BE49-F238E27FC236}">
                <a16:creationId xmlns:a16="http://schemas.microsoft.com/office/drawing/2014/main" id="{608D85E5-12D6-D11C-D94C-AABEDB84DB86}"/>
              </a:ext>
            </a:extLst>
          </p:cNvPr>
          <p:cNvPicPr>
            <a:picLocks noGrp="1" noChangeAspect="1"/>
          </p:cNvPicPr>
          <p:nvPr>
            <p:ph idx="1"/>
          </p:nvPr>
        </p:nvPicPr>
        <p:blipFill>
          <a:blip r:embed="rId2"/>
          <a:stretch>
            <a:fillRect/>
          </a:stretch>
        </p:blipFill>
        <p:spPr>
          <a:xfrm>
            <a:off x="1014369" y="1439486"/>
            <a:ext cx="10515600" cy="2120358"/>
          </a:xfrm>
        </p:spPr>
      </p:pic>
      <p:sp>
        <p:nvSpPr>
          <p:cNvPr id="6" name="文本框 5">
            <a:extLst>
              <a:ext uri="{FF2B5EF4-FFF2-40B4-BE49-F238E27FC236}">
                <a16:creationId xmlns:a16="http://schemas.microsoft.com/office/drawing/2014/main" id="{55127407-9636-C00B-E9CE-066BD1B1CCBF}"/>
              </a:ext>
            </a:extLst>
          </p:cNvPr>
          <p:cNvSpPr txBox="1"/>
          <p:nvPr/>
        </p:nvSpPr>
        <p:spPr>
          <a:xfrm>
            <a:off x="2457974" y="3744402"/>
            <a:ext cx="8162488" cy="1815882"/>
          </a:xfrm>
          <a:prstGeom prst="rect">
            <a:avLst/>
          </a:prstGeom>
          <a:noFill/>
        </p:spPr>
        <p:txBody>
          <a:bodyPr wrap="square" rtlCol="0">
            <a:spAutoFit/>
          </a:bodyPr>
          <a:lstStyle/>
          <a:p>
            <a:r>
              <a:rPr lang="zh-CN" altLang="en-US" sz="2800" dirty="0"/>
              <a:t>为抑郁症自动检测准备的数据集</a:t>
            </a:r>
            <a:endParaRPr lang="en-US" altLang="zh-CN" sz="2800" dirty="0"/>
          </a:p>
          <a:p>
            <a:r>
              <a:rPr lang="en-US" altLang="zh-CN" sz="2800" dirty="0"/>
              <a:t>162</a:t>
            </a:r>
            <a:r>
              <a:rPr lang="zh-CN" altLang="en-US" sz="2800" dirty="0"/>
              <a:t>名同济大学生参与，每个人以录音形式回答三个问题，收集音频并自动生成文本数据，同时用</a:t>
            </a:r>
            <a:r>
              <a:rPr lang="en-US" altLang="zh-CN" sz="2800" dirty="0"/>
              <a:t>SDS</a:t>
            </a:r>
            <a:r>
              <a:rPr lang="zh-CN" altLang="en-US" sz="2800" dirty="0"/>
              <a:t>来判断是否抑郁</a:t>
            </a:r>
          </a:p>
        </p:txBody>
      </p:sp>
    </p:spTree>
    <p:extLst>
      <p:ext uri="{BB962C8B-B14F-4D97-AF65-F5344CB8AC3E}">
        <p14:creationId xmlns:p14="http://schemas.microsoft.com/office/powerpoint/2010/main" val="1342573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762E9E-7F1C-DDC4-8983-88EE2A26A17D}"/>
              </a:ext>
            </a:extLst>
          </p:cNvPr>
          <p:cNvSpPr>
            <a:spLocks noGrp="1"/>
          </p:cNvSpPr>
          <p:nvPr>
            <p:ph type="title"/>
          </p:nvPr>
        </p:nvSpPr>
        <p:spPr/>
        <p:txBody>
          <a:bodyPr/>
          <a:lstStyle/>
          <a:p>
            <a:r>
              <a:rPr lang="zh-CN" altLang="en-US" dirty="0"/>
              <a:t>听了一下内容</a:t>
            </a:r>
          </a:p>
        </p:txBody>
      </p:sp>
      <p:sp>
        <p:nvSpPr>
          <p:cNvPr id="3" name="内容占位符 2">
            <a:extLst>
              <a:ext uri="{FF2B5EF4-FFF2-40B4-BE49-F238E27FC236}">
                <a16:creationId xmlns:a16="http://schemas.microsoft.com/office/drawing/2014/main" id="{DB760CB5-88A5-F516-FED3-87CEEEF5D115}"/>
              </a:ext>
            </a:extLst>
          </p:cNvPr>
          <p:cNvSpPr>
            <a:spLocks noGrp="1"/>
          </p:cNvSpPr>
          <p:nvPr>
            <p:ph idx="1"/>
          </p:nvPr>
        </p:nvSpPr>
        <p:spPr/>
        <p:txBody>
          <a:bodyPr/>
          <a:lstStyle/>
          <a:p>
            <a:r>
              <a:rPr lang="zh-CN" altLang="en-US" dirty="0"/>
              <a:t>每个人问三个问题，正面中性负面各一个，比如喜欢</a:t>
            </a:r>
            <a:r>
              <a:rPr lang="en-US" altLang="zh-CN" dirty="0"/>
              <a:t>/</a:t>
            </a:r>
            <a:r>
              <a:rPr lang="zh-CN" altLang="en-US" dirty="0"/>
              <a:t>讨厌的人，做什么事情最放松</a:t>
            </a:r>
            <a:r>
              <a:rPr lang="en-US" altLang="zh-CN" dirty="0"/>
              <a:t>/</a:t>
            </a:r>
            <a:r>
              <a:rPr lang="zh-CN" altLang="en-US" dirty="0"/>
              <a:t>难受，后悔的事，职业规划，对未来的想法之类，整体问题比较普遍性，回答每个大概十几二十秒，另外一个</a:t>
            </a:r>
            <a:r>
              <a:rPr lang="en-US" altLang="zh-CN" dirty="0"/>
              <a:t>label</a:t>
            </a:r>
            <a:r>
              <a:rPr lang="zh-CN" altLang="en-US" dirty="0"/>
              <a:t>是</a:t>
            </a:r>
            <a:r>
              <a:rPr lang="en-US" altLang="zh-CN" dirty="0"/>
              <a:t>SDS</a:t>
            </a:r>
            <a:r>
              <a:rPr lang="zh-CN" altLang="en-US" dirty="0"/>
              <a:t>的打分数字</a:t>
            </a:r>
            <a:endParaRPr lang="en-US" altLang="zh-CN" dirty="0"/>
          </a:p>
          <a:p>
            <a:endParaRPr lang="en-US" altLang="zh-CN" dirty="0"/>
          </a:p>
          <a:p>
            <a:r>
              <a:rPr lang="en-US" altLang="zh-CN" dirty="0"/>
              <a:t>SDS</a:t>
            </a:r>
            <a:r>
              <a:rPr lang="zh-CN" altLang="en-US" dirty="0"/>
              <a:t>量表是否足够准确测量抑郁？</a:t>
            </a:r>
            <a:endParaRPr lang="en-US" altLang="zh-CN" dirty="0"/>
          </a:p>
          <a:p>
            <a:r>
              <a:rPr lang="en-US" altLang="zh-CN" dirty="0"/>
              <a:t>163</a:t>
            </a:r>
            <a:r>
              <a:rPr lang="zh-CN" altLang="en-US" dirty="0"/>
              <a:t>人中有</a:t>
            </a:r>
            <a:r>
              <a:rPr lang="en-US" altLang="zh-CN" dirty="0"/>
              <a:t>30</a:t>
            </a:r>
            <a:r>
              <a:rPr lang="zh-CN" altLang="en-US" dirty="0"/>
              <a:t>位评测为抑郁</a:t>
            </a:r>
            <a:endParaRPr lang="en-US" altLang="zh-CN" dirty="0"/>
          </a:p>
          <a:p>
            <a:r>
              <a:rPr lang="zh-CN" altLang="en-US" dirty="0"/>
              <a:t>对我们而言，对话过程中的心理状态分析并作调整是否有用</a:t>
            </a:r>
          </a:p>
        </p:txBody>
      </p:sp>
    </p:spTree>
    <p:extLst>
      <p:ext uri="{BB962C8B-B14F-4D97-AF65-F5344CB8AC3E}">
        <p14:creationId xmlns:p14="http://schemas.microsoft.com/office/powerpoint/2010/main" val="34299477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D11A4C-8CC7-2AA1-31D0-6BB8A169FF1C}"/>
              </a:ext>
            </a:extLst>
          </p:cNvPr>
          <p:cNvSpPr>
            <a:spLocks noGrp="1"/>
          </p:cNvSpPr>
          <p:nvPr>
            <p:ph type="title"/>
          </p:nvPr>
        </p:nvSpPr>
        <p:spPr/>
        <p:txBody>
          <a:bodyPr/>
          <a:lstStyle/>
          <a:p>
            <a:r>
              <a:rPr lang="en-US" altLang="zh-CN" dirty="0" err="1"/>
              <a:t>Psysym</a:t>
            </a:r>
            <a:endParaRPr lang="zh-CN" altLang="en-US" dirty="0"/>
          </a:p>
        </p:txBody>
      </p:sp>
      <p:pic>
        <p:nvPicPr>
          <p:cNvPr id="5" name="内容占位符 4">
            <a:extLst>
              <a:ext uri="{FF2B5EF4-FFF2-40B4-BE49-F238E27FC236}">
                <a16:creationId xmlns:a16="http://schemas.microsoft.com/office/drawing/2014/main" id="{780F5FF8-06F4-5E92-492E-FCFCDA7CF829}"/>
              </a:ext>
            </a:extLst>
          </p:cNvPr>
          <p:cNvPicPr>
            <a:picLocks noGrp="1" noChangeAspect="1"/>
          </p:cNvPicPr>
          <p:nvPr>
            <p:ph idx="1"/>
          </p:nvPr>
        </p:nvPicPr>
        <p:blipFill>
          <a:blip r:embed="rId2"/>
          <a:stretch>
            <a:fillRect/>
          </a:stretch>
        </p:blipFill>
        <p:spPr>
          <a:xfrm>
            <a:off x="935460" y="1783629"/>
            <a:ext cx="8743950" cy="2019300"/>
          </a:xfrm>
        </p:spPr>
      </p:pic>
      <p:sp>
        <p:nvSpPr>
          <p:cNvPr id="6" name="文本框 5">
            <a:extLst>
              <a:ext uri="{FF2B5EF4-FFF2-40B4-BE49-F238E27FC236}">
                <a16:creationId xmlns:a16="http://schemas.microsoft.com/office/drawing/2014/main" id="{FD359804-B450-2FC5-2D5E-761A3D8CD08A}"/>
              </a:ext>
            </a:extLst>
          </p:cNvPr>
          <p:cNvSpPr txBox="1"/>
          <p:nvPr/>
        </p:nvSpPr>
        <p:spPr>
          <a:xfrm>
            <a:off x="1048624" y="3802929"/>
            <a:ext cx="9278224" cy="1384995"/>
          </a:xfrm>
          <a:prstGeom prst="rect">
            <a:avLst/>
          </a:prstGeom>
          <a:noFill/>
        </p:spPr>
        <p:txBody>
          <a:bodyPr wrap="square" rtlCol="0">
            <a:spAutoFit/>
          </a:bodyPr>
          <a:lstStyle/>
          <a:p>
            <a:r>
              <a:rPr lang="zh-CN" altLang="en-US" sz="2800" dirty="0"/>
              <a:t>从</a:t>
            </a:r>
            <a:r>
              <a:rPr lang="en-US" altLang="zh-CN" sz="2800" dirty="0"/>
              <a:t>reddit</a:t>
            </a:r>
            <a:r>
              <a:rPr lang="zh-CN" altLang="en-US" sz="2800" dirty="0"/>
              <a:t>上寻找</a:t>
            </a:r>
            <a:r>
              <a:rPr lang="en-US" altLang="zh-CN" sz="2800" dirty="0"/>
              <a:t>user</a:t>
            </a:r>
            <a:r>
              <a:rPr lang="zh-CN" altLang="en-US" sz="2800" dirty="0"/>
              <a:t>，和</a:t>
            </a:r>
            <a:r>
              <a:rPr lang="en-US" altLang="zh-CN" sz="2800" dirty="0"/>
              <a:t>SMHD</a:t>
            </a:r>
            <a:r>
              <a:rPr lang="zh-CN" altLang="en-US" sz="2800" dirty="0"/>
              <a:t>一样，分为</a:t>
            </a:r>
            <a:r>
              <a:rPr lang="en-US" altLang="zh-CN" sz="2800" dirty="0"/>
              <a:t>diagnosed user </a:t>
            </a:r>
            <a:r>
              <a:rPr lang="zh-CN" altLang="en-US" sz="2800" dirty="0"/>
              <a:t>和</a:t>
            </a:r>
            <a:r>
              <a:rPr lang="en-US" altLang="zh-CN" sz="2800" dirty="0"/>
              <a:t>control user</a:t>
            </a:r>
            <a:r>
              <a:rPr lang="zh-CN" altLang="en-US" sz="2800" dirty="0"/>
              <a:t>，人工标注一个数据集，包含文本（帖子里摘的句子），症状，疾病</a:t>
            </a:r>
          </a:p>
        </p:txBody>
      </p:sp>
    </p:spTree>
    <p:extLst>
      <p:ext uri="{BB962C8B-B14F-4D97-AF65-F5344CB8AC3E}">
        <p14:creationId xmlns:p14="http://schemas.microsoft.com/office/powerpoint/2010/main" val="781094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2DCC7E-B061-3057-E05D-6EF2B17B3BC9}"/>
              </a:ext>
            </a:extLst>
          </p:cNvPr>
          <p:cNvSpPr>
            <a:spLocks noGrp="1"/>
          </p:cNvSpPr>
          <p:nvPr>
            <p:ph type="title"/>
          </p:nvPr>
        </p:nvSpPr>
        <p:spPr/>
        <p:txBody>
          <a:bodyPr>
            <a:normAutofit/>
          </a:bodyPr>
          <a:lstStyle/>
          <a:p>
            <a:r>
              <a:rPr lang="zh-CN" altLang="en-US" sz="3200" dirty="0"/>
              <a:t>理论框架：先构建一个</a:t>
            </a:r>
            <a:r>
              <a:rPr lang="en-US" altLang="zh-CN" sz="3200" dirty="0"/>
              <a:t>Disease-Symptom</a:t>
            </a:r>
            <a:r>
              <a:rPr lang="zh-CN" altLang="en-US" sz="3200" dirty="0"/>
              <a:t>对应图</a:t>
            </a:r>
          </a:p>
        </p:txBody>
      </p:sp>
      <p:pic>
        <p:nvPicPr>
          <p:cNvPr id="5" name="内容占位符 4">
            <a:extLst>
              <a:ext uri="{FF2B5EF4-FFF2-40B4-BE49-F238E27FC236}">
                <a16:creationId xmlns:a16="http://schemas.microsoft.com/office/drawing/2014/main" id="{BB1545B8-396B-9E51-C4C8-8DE3F489CB7D}"/>
              </a:ext>
            </a:extLst>
          </p:cNvPr>
          <p:cNvPicPr>
            <a:picLocks noGrp="1" noChangeAspect="1"/>
          </p:cNvPicPr>
          <p:nvPr>
            <p:ph idx="1"/>
          </p:nvPr>
        </p:nvPicPr>
        <p:blipFill>
          <a:blip r:embed="rId2"/>
          <a:stretch>
            <a:fillRect/>
          </a:stretch>
        </p:blipFill>
        <p:spPr>
          <a:xfrm>
            <a:off x="838200" y="1278891"/>
            <a:ext cx="4577976" cy="2504543"/>
          </a:xfrm>
        </p:spPr>
      </p:pic>
      <p:sp>
        <p:nvSpPr>
          <p:cNvPr id="6" name="文本框 5">
            <a:extLst>
              <a:ext uri="{FF2B5EF4-FFF2-40B4-BE49-F238E27FC236}">
                <a16:creationId xmlns:a16="http://schemas.microsoft.com/office/drawing/2014/main" id="{57D75770-996D-7638-584A-B33193E61100}"/>
              </a:ext>
            </a:extLst>
          </p:cNvPr>
          <p:cNvSpPr txBox="1"/>
          <p:nvPr/>
        </p:nvSpPr>
        <p:spPr>
          <a:xfrm>
            <a:off x="5754848" y="1375794"/>
            <a:ext cx="4488110" cy="954107"/>
          </a:xfrm>
          <a:prstGeom prst="rect">
            <a:avLst/>
          </a:prstGeom>
          <a:noFill/>
        </p:spPr>
        <p:txBody>
          <a:bodyPr wrap="square" rtlCol="0">
            <a:spAutoFit/>
          </a:bodyPr>
          <a:lstStyle/>
          <a:p>
            <a:r>
              <a:rPr lang="zh-CN" altLang="en-US" sz="2800" dirty="0"/>
              <a:t>简化版，仅有两个</a:t>
            </a:r>
            <a:r>
              <a:rPr lang="en-US" altLang="zh-CN" sz="2800" dirty="0"/>
              <a:t>disease</a:t>
            </a:r>
          </a:p>
          <a:p>
            <a:r>
              <a:rPr lang="zh-CN" altLang="en-US" sz="2800" dirty="0"/>
              <a:t>完整版有七个</a:t>
            </a:r>
            <a:endParaRPr lang="en-US" altLang="zh-CN" sz="2800" dirty="0"/>
          </a:p>
        </p:txBody>
      </p:sp>
      <p:sp>
        <p:nvSpPr>
          <p:cNvPr id="7" name="文本框 6">
            <a:extLst>
              <a:ext uri="{FF2B5EF4-FFF2-40B4-BE49-F238E27FC236}">
                <a16:creationId xmlns:a16="http://schemas.microsoft.com/office/drawing/2014/main" id="{1E1F9A85-C369-DA43-85B0-A0525C7A2A2D}"/>
              </a:ext>
            </a:extLst>
          </p:cNvPr>
          <p:cNvSpPr txBox="1"/>
          <p:nvPr/>
        </p:nvSpPr>
        <p:spPr>
          <a:xfrm>
            <a:off x="1040235" y="3815219"/>
            <a:ext cx="7164198" cy="2677656"/>
          </a:xfrm>
          <a:prstGeom prst="rect">
            <a:avLst/>
          </a:prstGeom>
          <a:noFill/>
        </p:spPr>
        <p:txBody>
          <a:bodyPr wrap="square" rtlCol="0">
            <a:spAutoFit/>
          </a:bodyPr>
          <a:lstStyle/>
          <a:p>
            <a:r>
              <a:rPr lang="zh-CN" altLang="en-US" sz="2800" dirty="0"/>
              <a:t>通过</a:t>
            </a:r>
            <a:r>
              <a:rPr lang="en-US" altLang="zh-CN" sz="2800" dirty="0"/>
              <a:t>cosine similarity</a:t>
            </a:r>
            <a:r>
              <a:rPr lang="zh-CN" altLang="en-US" sz="2800" dirty="0"/>
              <a:t>在</a:t>
            </a:r>
            <a:r>
              <a:rPr lang="en-US" altLang="zh-CN" sz="2800" dirty="0"/>
              <a:t>mental disease</a:t>
            </a:r>
            <a:r>
              <a:rPr lang="zh-CN" altLang="en-US" sz="2800" dirty="0"/>
              <a:t>子论坛爬取和症状表述相似的句子， 然后由人工定夺：</a:t>
            </a:r>
            <a:r>
              <a:rPr lang="en-US" altLang="zh-CN" sz="2800" dirty="0"/>
              <a:t>1</a:t>
            </a:r>
            <a:r>
              <a:rPr lang="zh-CN" altLang="en-US" sz="2800" dirty="0"/>
              <a:t>、句子内容和对应症状是否相关 </a:t>
            </a:r>
            <a:r>
              <a:rPr lang="en-US" altLang="zh-CN" sz="2800" dirty="0"/>
              <a:t>2</a:t>
            </a:r>
            <a:r>
              <a:rPr lang="zh-CN" altLang="en-US" sz="2800" dirty="0"/>
              <a:t>、能否确定句子内容表明作者有对应症状</a:t>
            </a:r>
            <a:endParaRPr lang="en-US" altLang="zh-CN" sz="2800" dirty="0"/>
          </a:p>
          <a:p>
            <a:r>
              <a:rPr lang="zh-CN" altLang="en-US" sz="2800" dirty="0"/>
              <a:t>疾病判断：</a:t>
            </a:r>
            <a:r>
              <a:rPr lang="en-US" altLang="zh-CN" sz="2800" dirty="0"/>
              <a:t>1</a:t>
            </a:r>
            <a:r>
              <a:rPr lang="zh-CN" altLang="en-US" sz="2800" dirty="0"/>
              <a:t>、</a:t>
            </a:r>
            <a:r>
              <a:rPr lang="en-US" altLang="zh-CN" sz="2800" dirty="0"/>
              <a:t>self-report 2</a:t>
            </a:r>
            <a:r>
              <a:rPr lang="zh-CN" altLang="en-US" sz="2800" dirty="0"/>
              <a:t>、在</a:t>
            </a:r>
            <a:r>
              <a:rPr lang="en-US" altLang="zh-CN" sz="2800" dirty="0"/>
              <a:t>diagnosis pattern</a:t>
            </a:r>
            <a:r>
              <a:rPr lang="zh-CN" altLang="en-US" sz="2800" dirty="0"/>
              <a:t>附近有疾病关键词</a:t>
            </a:r>
          </a:p>
        </p:txBody>
      </p:sp>
    </p:spTree>
    <p:extLst>
      <p:ext uri="{BB962C8B-B14F-4D97-AF65-F5344CB8AC3E}">
        <p14:creationId xmlns:p14="http://schemas.microsoft.com/office/powerpoint/2010/main" val="6107869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982F61-6AFD-808E-7CA6-5A054FA26136}"/>
              </a:ext>
            </a:extLst>
          </p:cNvPr>
          <p:cNvSpPr>
            <a:spLocks noGrp="1"/>
          </p:cNvSpPr>
          <p:nvPr>
            <p:ph type="title"/>
          </p:nvPr>
        </p:nvSpPr>
        <p:spPr/>
        <p:txBody>
          <a:bodyPr/>
          <a:lstStyle/>
          <a:p>
            <a:endParaRPr lang="zh-CN" altLang="en-US"/>
          </a:p>
        </p:txBody>
      </p:sp>
      <p:pic>
        <p:nvPicPr>
          <p:cNvPr id="5" name="内容占位符 4">
            <a:extLst>
              <a:ext uri="{FF2B5EF4-FFF2-40B4-BE49-F238E27FC236}">
                <a16:creationId xmlns:a16="http://schemas.microsoft.com/office/drawing/2014/main" id="{2844F188-9A64-8E03-1D03-89DB73465F89}"/>
              </a:ext>
            </a:extLst>
          </p:cNvPr>
          <p:cNvPicPr>
            <a:picLocks noGrp="1" noChangeAspect="1"/>
          </p:cNvPicPr>
          <p:nvPr>
            <p:ph idx="1"/>
          </p:nvPr>
        </p:nvPicPr>
        <p:blipFill>
          <a:blip r:embed="rId2"/>
          <a:stretch>
            <a:fillRect/>
          </a:stretch>
        </p:blipFill>
        <p:spPr>
          <a:xfrm>
            <a:off x="8622795" y="129317"/>
            <a:ext cx="3199090" cy="6363558"/>
          </a:xfrm>
        </p:spPr>
      </p:pic>
      <p:pic>
        <p:nvPicPr>
          <p:cNvPr id="7" name="图片 6">
            <a:extLst>
              <a:ext uri="{FF2B5EF4-FFF2-40B4-BE49-F238E27FC236}">
                <a16:creationId xmlns:a16="http://schemas.microsoft.com/office/drawing/2014/main" id="{6D847CA2-D104-DB30-BEA2-8EF1AC18C154}"/>
              </a:ext>
            </a:extLst>
          </p:cNvPr>
          <p:cNvPicPr>
            <a:picLocks noChangeAspect="1"/>
          </p:cNvPicPr>
          <p:nvPr/>
        </p:nvPicPr>
        <p:blipFill>
          <a:blip r:embed="rId3"/>
          <a:stretch>
            <a:fillRect/>
          </a:stretch>
        </p:blipFill>
        <p:spPr>
          <a:xfrm>
            <a:off x="1766138" y="645953"/>
            <a:ext cx="5928720" cy="3595075"/>
          </a:xfrm>
          <a:prstGeom prst="rect">
            <a:avLst/>
          </a:prstGeom>
        </p:spPr>
      </p:pic>
    </p:spTree>
    <p:extLst>
      <p:ext uri="{BB962C8B-B14F-4D97-AF65-F5344CB8AC3E}">
        <p14:creationId xmlns:p14="http://schemas.microsoft.com/office/powerpoint/2010/main" val="1355554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5EB6C7D8-ECE8-B006-CD9F-1577AFAA9500}"/>
              </a:ext>
            </a:extLst>
          </p:cNvPr>
          <p:cNvSpPr>
            <a:spLocks noGrp="1"/>
          </p:cNvSpPr>
          <p:nvPr>
            <p:ph idx="1"/>
          </p:nvPr>
        </p:nvSpPr>
        <p:spPr>
          <a:xfrm>
            <a:off x="838200" y="424664"/>
            <a:ext cx="10515600" cy="4351338"/>
          </a:xfrm>
        </p:spPr>
        <p:txBody>
          <a:bodyPr/>
          <a:lstStyle/>
          <a:p>
            <a:r>
              <a:rPr lang="zh-CN" altLang="en-US" dirty="0"/>
              <a:t>在用于训练测试模型时删掉了</a:t>
            </a:r>
            <a:r>
              <a:rPr lang="en-US" altLang="zh-CN" dirty="0"/>
              <a:t>self-report</a:t>
            </a:r>
            <a:r>
              <a:rPr lang="zh-CN" altLang="en-US" dirty="0"/>
              <a:t>部分（增加难度）</a:t>
            </a:r>
            <a:endParaRPr lang="en-US" altLang="zh-CN" dirty="0"/>
          </a:p>
          <a:p>
            <a:r>
              <a:rPr lang="zh-CN" altLang="en-US" dirty="0"/>
              <a:t>核心贡献：通过增加症状判断这一中间过程（类似</a:t>
            </a:r>
            <a:r>
              <a:rPr lang="en-US" altLang="zh-CN" dirty="0"/>
              <a:t>COT</a:t>
            </a:r>
            <a:r>
              <a:rPr lang="zh-CN" altLang="en-US" dirty="0"/>
              <a:t>），增加准确率，易于处理多病症情况，增加</a:t>
            </a:r>
            <a:r>
              <a:rPr lang="en-US" altLang="zh-CN" dirty="0"/>
              <a:t>interpretability</a:t>
            </a:r>
          </a:p>
          <a:p>
            <a:r>
              <a:rPr lang="zh-CN" altLang="en-US" dirty="0"/>
              <a:t>症状确定是一个平均数（</a:t>
            </a:r>
            <a:r>
              <a:rPr lang="en-US" altLang="zh-CN" dirty="0"/>
              <a:t>0</a:t>
            </a:r>
            <a:r>
              <a:rPr lang="zh-CN" altLang="en-US" dirty="0"/>
              <a:t>，</a:t>
            </a:r>
            <a:r>
              <a:rPr lang="en-US" altLang="zh-CN" dirty="0"/>
              <a:t>1/3</a:t>
            </a:r>
            <a:r>
              <a:rPr lang="zh-CN" altLang="en-US" dirty="0"/>
              <a:t>，</a:t>
            </a:r>
            <a:r>
              <a:rPr lang="en-US" altLang="zh-CN" dirty="0"/>
              <a:t>2/3</a:t>
            </a:r>
            <a:r>
              <a:rPr lang="zh-CN" altLang="en-US" dirty="0"/>
              <a:t>，</a:t>
            </a:r>
            <a:r>
              <a:rPr lang="en-US" altLang="zh-CN" dirty="0"/>
              <a:t>1</a:t>
            </a:r>
            <a:r>
              <a:rPr lang="zh-CN" altLang="en-US" dirty="0"/>
              <a:t>），因为三个人评一段</a:t>
            </a:r>
            <a:r>
              <a:rPr lang="en-US" altLang="zh-CN" dirty="0"/>
              <a:t>text</a:t>
            </a:r>
          </a:p>
          <a:p>
            <a:r>
              <a:rPr lang="zh-CN" altLang="en-US" dirty="0"/>
              <a:t>感觉：更小，更精炼的</a:t>
            </a:r>
            <a:r>
              <a:rPr lang="en-US" altLang="zh-CN" dirty="0"/>
              <a:t>SMHD</a:t>
            </a:r>
          </a:p>
          <a:p>
            <a:r>
              <a:rPr lang="zh-CN" altLang="en-US" dirty="0"/>
              <a:t>但是没有对话，这里只有通过帖子进行</a:t>
            </a:r>
            <a:r>
              <a:rPr lang="en-US" altLang="zh-CN" dirty="0"/>
              <a:t>mental disease diagnosis</a:t>
            </a:r>
          </a:p>
          <a:p>
            <a:r>
              <a:rPr lang="zh-CN" altLang="en-US" dirty="0"/>
              <a:t>本文说加入症状判断的训练效果更好，但对照组是</a:t>
            </a:r>
            <a:r>
              <a:rPr lang="en-US" altLang="zh-CN" dirty="0"/>
              <a:t>BERT</a:t>
            </a:r>
            <a:r>
              <a:rPr lang="zh-CN" altLang="en-US" dirty="0"/>
              <a:t>这些</a:t>
            </a:r>
            <a:r>
              <a:rPr lang="en-US" altLang="zh-CN" dirty="0"/>
              <a:t>22</a:t>
            </a:r>
            <a:r>
              <a:rPr lang="zh-CN" altLang="en-US" dirty="0"/>
              <a:t>年的模型</a:t>
            </a:r>
            <a:endParaRPr lang="en-US" altLang="zh-CN" dirty="0"/>
          </a:p>
          <a:p>
            <a:pPr marL="0" indent="0">
              <a:buNone/>
            </a:pPr>
            <a:endParaRPr lang="zh-CN" altLang="en-US" dirty="0"/>
          </a:p>
        </p:txBody>
      </p:sp>
      <p:pic>
        <p:nvPicPr>
          <p:cNvPr id="5" name="图片 4">
            <a:extLst>
              <a:ext uri="{FF2B5EF4-FFF2-40B4-BE49-F238E27FC236}">
                <a16:creationId xmlns:a16="http://schemas.microsoft.com/office/drawing/2014/main" id="{26C6844A-67C6-E94D-73E4-9157A8FE4982}"/>
              </a:ext>
            </a:extLst>
          </p:cNvPr>
          <p:cNvPicPr>
            <a:picLocks noChangeAspect="1"/>
          </p:cNvPicPr>
          <p:nvPr/>
        </p:nvPicPr>
        <p:blipFill>
          <a:blip r:embed="rId2"/>
          <a:stretch>
            <a:fillRect/>
          </a:stretch>
        </p:blipFill>
        <p:spPr>
          <a:xfrm>
            <a:off x="7400969" y="4301018"/>
            <a:ext cx="4352925" cy="1695450"/>
          </a:xfrm>
          <a:prstGeom prst="rect">
            <a:avLst/>
          </a:prstGeom>
        </p:spPr>
      </p:pic>
    </p:spTree>
    <p:extLst>
      <p:ext uri="{BB962C8B-B14F-4D97-AF65-F5344CB8AC3E}">
        <p14:creationId xmlns:p14="http://schemas.microsoft.com/office/powerpoint/2010/main" val="16767373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FE22CF-AD63-987F-95F8-05B1A8B8D4D8}"/>
              </a:ext>
            </a:extLst>
          </p:cNvPr>
          <p:cNvSpPr>
            <a:spLocks noGrp="1"/>
          </p:cNvSpPr>
          <p:nvPr>
            <p:ph type="title"/>
          </p:nvPr>
        </p:nvSpPr>
        <p:spPr>
          <a:xfrm>
            <a:off x="224451" y="0"/>
            <a:ext cx="10515600" cy="1325563"/>
          </a:xfrm>
        </p:spPr>
        <p:txBody>
          <a:bodyPr/>
          <a:lstStyle/>
          <a:p>
            <a:r>
              <a:rPr lang="zh-CN" altLang="en-US" dirty="0"/>
              <a:t>三篇情感分析词典的文章</a:t>
            </a:r>
          </a:p>
        </p:txBody>
      </p:sp>
      <p:pic>
        <p:nvPicPr>
          <p:cNvPr id="5" name="内容占位符 4">
            <a:extLst>
              <a:ext uri="{FF2B5EF4-FFF2-40B4-BE49-F238E27FC236}">
                <a16:creationId xmlns:a16="http://schemas.microsoft.com/office/drawing/2014/main" id="{023E6CA3-3E29-43FD-0F18-E43238702E71}"/>
              </a:ext>
            </a:extLst>
          </p:cNvPr>
          <p:cNvPicPr>
            <a:picLocks noGrp="1" noChangeAspect="1"/>
          </p:cNvPicPr>
          <p:nvPr>
            <p:ph idx="1"/>
          </p:nvPr>
        </p:nvPicPr>
        <p:blipFill>
          <a:blip r:embed="rId2"/>
          <a:stretch>
            <a:fillRect/>
          </a:stretch>
        </p:blipFill>
        <p:spPr>
          <a:xfrm>
            <a:off x="2496096" y="4717533"/>
            <a:ext cx="7199808" cy="1770184"/>
          </a:xfrm>
        </p:spPr>
      </p:pic>
      <p:pic>
        <p:nvPicPr>
          <p:cNvPr id="7" name="图片 6">
            <a:extLst>
              <a:ext uri="{FF2B5EF4-FFF2-40B4-BE49-F238E27FC236}">
                <a16:creationId xmlns:a16="http://schemas.microsoft.com/office/drawing/2014/main" id="{10EC27C1-3DA0-1D73-C23D-584CEB351F79}"/>
              </a:ext>
            </a:extLst>
          </p:cNvPr>
          <p:cNvPicPr>
            <a:picLocks noChangeAspect="1"/>
          </p:cNvPicPr>
          <p:nvPr/>
        </p:nvPicPr>
        <p:blipFill>
          <a:blip r:embed="rId3"/>
          <a:stretch>
            <a:fillRect/>
          </a:stretch>
        </p:blipFill>
        <p:spPr>
          <a:xfrm>
            <a:off x="2468718" y="2912361"/>
            <a:ext cx="7254563" cy="1671506"/>
          </a:xfrm>
          <a:prstGeom prst="rect">
            <a:avLst/>
          </a:prstGeom>
        </p:spPr>
      </p:pic>
      <p:pic>
        <p:nvPicPr>
          <p:cNvPr id="9" name="图片 8">
            <a:extLst>
              <a:ext uri="{FF2B5EF4-FFF2-40B4-BE49-F238E27FC236}">
                <a16:creationId xmlns:a16="http://schemas.microsoft.com/office/drawing/2014/main" id="{44322730-11E2-2507-97EB-AB89D3BF7CC5}"/>
              </a:ext>
            </a:extLst>
          </p:cNvPr>
          <p:cNvPicPr>
            <a:picLocks noChangeAspect="1"/>
          </p:cNvPicPr>
          <p:nvPr/>
        </p:nvPicPr>
        <p:blipFill>
          <a:blip r:embed="rId4"/>
          <a:stretch>
            <a:fillRect/>
          </a:stretch>
        </p:blipFill>
        <p:spPr>
          <a:xfrm>
            <a:off x="3057524" y="902586"/>
            <a:ext cx="6076950" cy="2009775"/>
          </a:xfrm>
          <a:prstGeom prst="rect">
            <a:avLst/>
          </a:prstGeom>
        </p:spPr>
      </p:pic>
    </p:spTree>
    <p:extLst>
      <p:ext uri="{BB962C8B-B14F-4D97-AF65-F5344CB8AC3E}">
        <p14:creationId xmlns:p14="http://schemas.microsoft.com/office/powerpoint/2010/main" val="10675476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E15FEC-03B0-3ACD-9BF4-C0F3AA615957}"/>
              </a:ext>
            </a:extLst>
          </p:cNvPr>
          <p:cNvSpPr>
            <a:spLocks noGrp="1"/>
          </p:cNvSpPr>
          <p:nvPr>
            <p:ph type="title"/>
          </p:nvPr>
        </p:nvSpPr>
        <p:spPr/>
        <p:txBody>
          <a:bodyPr/>
          <a:lstStyle/>
          <a:p>
            <a:r>
              <a:rPr lang="zh-CN" altLang="en-US" dirty="0"/>
              <a:t>看得不是很仔细（</a:t>
            </a:r>
          </a:p>
        </p:txBody>
      </p:sp>
      <p:sp>
        <p:nvSpPr>
          <p:cNvPr id="3" name="内容占位符 2">
            <a:extLst>
              <a:ext uri="{FF2B5EF4-FFF2-40B4-BE49-F238E27FC236}">
                <a16:creationId xmlns:a16="http://schemas.microsoft.com/office/drawing/2014/main" id="{90F0768C-DF9B-9397-E734-29F21E3D073B}"/>
              </a:ext>
            </a:extLst>
          </p:cNvPr>
          <p:cNvSpPr>
            <a:spLocks noGrp="1"/>
          </p:cNvSpPr>
          <p:nvPr>
            <p:ph idx="1"/>
          </p:nvPr>
        </p:nvSpPr>
        <p:spPr/>
        <p:txBody>
          <a:bodyPr/>
          <a:lstStyle/>
          <a:p>
            <a:r>
              <a:rPr lang="zh-CN" altLang="en-US" dirty="0"/>
              <a:t>从</a:t>
            </a:r>
            <a:r>
              <a:rPr lang="en-US" altLang="zh-CN" dirty="0"/>
              <a:t>ANEW</a:t>
            </a:r>
            <a:r>
              <a:rPr lang="zh-CN" altLang="en-US" dirty="0"/>
              <a:t>开始把词语包含的情感用三个值表述：</a:t>
            </a:r>
            <a:r>
              <a:rPr lang="en-US" altLang="zh-CN" dirty="0"/>
              <a:t>valence</a:t>
            </a:r>
            <a:r>
              <a:rPr lang="zh-CN" altLang="en-US" dirty="0"/>
              <a:t>（正面</a:t>
            </a:r>
            <a:r>
              <a:rPr lang="en-US" altLang="zh-CN" dirty="0"/>
              <a:t>/</a:t>
            </a:r>
            <a:r>
              <a:rPr lang="zh-CN" altLang="en-US" dirty="0"/>
              <a:t>负面）如</a:t>
            </a:r>
            <a:r>
              <a:rPr lang="en-US" altLang="zh-CN" dirty="0"/>
              <a:t>banquet/funeral   arousal</a:t>
            </a:r>
            <a:r>
              <a:rPr lang="zh-CN" altLang="en-US" dirty="0"/>
              <a:t>（</a:t>
            </a:r>
            <a:r>
              <a:rPr lang="en-US" altLang="zh-CN" dirty="0"/>
              <a:t>active/passive</a:t>
            </a:r>
            <a:r>
              <a:rPr lang="zh-CN" altLang="en-US" dirty="0"/>
              <a:t>）</a:t>
            </a:r>
            <a:r>
              <a:rPr lang="en-US" altLang="zh-CN" dirty="0"/>
              <a:t>nervous/lazy  dominance (</a:t>
            </a:r>
            <a:r>
              <a:rPr lang="zh-CN" altLang="en-US" dirty="0"/>
              <a:t>主导</a:t>
            </a:r>
            <a:r>
              <a:rPr lang="en-US" altLang="zh-CN" dirty="0"/>
              <a:t>/</a:t>
            </a:r>
            <a:r>
              <a:rPr lang="zh-CN" altLang="en-US" dirty="0"/>
              <a:t>顺从</a:t>
            </a:r>
            <a:r>
              <a:rPr lang="en-US" altLang="zh-CN" dirty="0"/>
              <a:t>) fight/delicate  VAD</a:t>
            </a:r>
          </a:p>
          <a:p>
            <a:endParaRPr lang="en-US" altLang="zh-CN" dirty="0"/>
          </a:p>
          <a:p>
            <a:r>
              <a:rPr lang="zh-CN" altLang="en-US" dirty="0"/>
              <a:t>这三篇文章主要对大量（最多一篇为</a:t>
            </a:r>
            <a:r>
              <a:rPr lang="en-US" altLang="zh-CN" dirty="0"/>
              <a:t>20000</a:t>
            </a:r>
            <a:r>
              <a:rPr lang="zh-CN" altLang="en-US" dirty="0"/>
              <a:t>个）英文单词进行</a:t>
            </a:r>
            <a:r>
              <a:rPr lang="en-US" altLang="zh-CN" dirty="0"/>
              <a:t>VAD</a:t>
            </a:r>
            <a:r>
              <a:rPr lang="zh-CN" altLang="en-US" dirty="0"/>
              <a:t>评分 主要采用志愿者打分平均值的方式，包含了通用的和专门为</a:t>
            </a:r>
            <a:r>
              <a:rPr lang="en-US" altLang="zh-CN" dirty="0"/>
              <a:t>microblog</a:t>
            </a:r>
            <a:r>
              <a:rPr lang="zh-CN" altLang="en-US" dirty="0"/>
              <a:t>设计的打分表</a:t>
            </a:r>
            <a:endParaRPr lang="en-US" altLang="zh-CN" dirty="0"/>
          </a:p>
        </p:txBody>
      </p:sp>
    </p:spTree>
    <p:extLst>
      <p:ext uri="{BB962C8B-B14F-4D97-AF65-F5344CB8AC3E}">
        <p14:creationId xmlns:p14="http://schemas.microsoft.com/office/powerpoint/2010/main" val="35600951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965B38-EBF9-B9C5-A287-C6FA7AF36D1C}"/>
              </a:ext>
            </a:extLst>
          </p:cNvPr>
          <p:cNvSpPr>
            <a:spLocks noGrp="1"/>
          </p:cNvSpPr>
          <p:nvPr>
            <p:ph type="title"/>
          </p:nvPr>
        </p:nvSpPr>
        <p:spPr/>
        <p:txBody>
          <a:bodyPr/>
          <a:lstStyle/>
          <a:p>
            <a:r>
              <a:rPr lang="en-US" altLang="zh-CN" dirty="0"/>
              <a:t>My reflection</a:t>
            </a:r>
            <a:endParaRPr lang="zh-CN" altLang="en-US" dirty="0"/>
          </a:p>
        </p:txBody>
      </p:sp>
      <p:sp>
        <p:nvSpPr>
          <p:cNvPr id="3" name="内容占位符 2">
            <a:extLst>
              <a:ext uri="{FF2B5EF4-FFF2-40B4-BE49-F238E27FC236}">
                <a16:creationId xmlns:a16="http://schemas.microsoft.com/office/drawing/2014/main" id="{2EE0381B-6AA1-415F-4EF6-310FCE3D570F}"/>
              </a:ext>
            </a:extLst>
          </p:cNvPr>
          <p:cNvSpPr>
            <a:spLocks noGrp="1"/>
          </p:cNvSpPr>
          <p:nvPr>
            <p:ph idx="1"/>
          </p:nvPr>
        </p:nvSpPr>
        <p:spPr/>
        <p:txBody>
          <a:bodyPr/>
          <a:lstStyle/>
          <a:p>
            <a:r>
              <a:rPr lang="zh-CN" altLang="en-US" dirty="0"/>
              <a:t>感觉在包含网上爬取的数据集中，如何判断</a:t>
            </a:r>
            <a:r>
              <a:rPr lang="en-US" altLang="zh-CN" dirty="0"/>
              <a:t>seeker</a:t>
            </a:r>
            <a:r>
              <a:rPr lang="zh-CN" altLang="en-US" dirty="0"/>
              <a:t>的精神健康状态都是一个重点，</a:t>
            </a:r>
            <a:r>
              <a:rPr lang="en-US" altLang="zh-CN" dirty="0"/>
              <a:t>SHMD</a:t>
            </a:r>
            <a:r>
              <a:rPr lang="zh-CN" altLang="en-US" dirty="0"/>
              <a:t>和</a:t>
            </a:r>
            <a:r>
              <a:rPr lang="en-US" altLang="zh-CN" dirty="0" err="1"/>
              <a:t>Psysym</a:t>
            </a:r>
            <a:r>
              <a:rPr lang="zh-CN" altLang="en-US" dirty="0"/>
              <a:t>都重视</a:t>
            </a:r>
            <a:r>
              <a:rPr lang="en-US" altLang="zh-CN" dirty="0"/>
              <a:t>self-report</a:t>
            </a:r>
            <a:r>
              <a:rPr lang="zh-CN" altLang="en-US" dirty="0"/>
              <a:t>，（不过我们如果不针对心理患者的话应该不用）</a:t>
            </a:r>
            <a:endParaRPr lang="en-US" altLang="zh-CN" dirty="0"/>
          </a:p>
          <a:p>
            <a:r>
              <a:rPr lang="zh-CN" altLang="en-US" dirty="0"/>
              <a:t>对重度障碍者和非患者的心理支持在语言上有无显著差别</a:t>
            </a:r>
            <a:endParaRPr lang="en-US" altLang="zh-CN" dirty="0"/>
          </a:p>
          <a:p>
            <a:endParaRPr lang="en-US" altLang="zh-CN" dirty="0"/>
          </a:p>
          <a:p>
            <a:endParaRPr lang="en-US" altLang="zh-CN" dirty="0"/>
          </a:p>
          <a:p>
            <a:r>
              <a:rPr lang="zh-CN" altLang="en-US" dirty="0"/>
              <a:t>后续：继续看（还没看完，悲）</a:t>
            </a:r>
            <a:endParaRPr lang="en-US" altLang="zh-CN" dirty="0"/>
          </a:p>
          <a:p>
            <a:r>
              <a:rPr lang="zh-CN" altLang="en-US" dirty="0"/>
              <a:t>应当整理一下讨论的主题，由此可以发现心理对话中常见主题和一些较为普遍但较少涉及的对话主题</a:t>
            </a:r>
          </a:p>
        </p:txBody>
      </p:sp>
    </p:spTree>
    <p:extLst>
      <p:ext uri="{BB962C8B-B14F-4D97-AF65-F5344CB8AC3E}">
        <p14:creationId xmlns:p14="http://schemas.microsoft.com/office/powerpoint/2010/main" val="41131233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5AAAE5-C7FA-FC33-3218-F4E1B0E7B2E7}"/>
              </a:ext>
            </a:extLst>
          </p:cNvPr>
          <p:cNvSpPr>
            <a:spLocks noGrp="1"/>
          </p:cNvSpPr>
          <p:nvPr>
            <p:ph type="ctrTitle"/>
          </p:nvPr>
        </p:nvSpPr>
        <p:spPr/>
        <p:txBody>
          <a:bodyPr>
            <a:normAutofit/>
          </a:bodyPr>
          <a:lstStyle/>
          <a:p>
            <a:r>
              <a:rPr lang="zh-CN" altLang="en-US" sz="3600" dirty="0"/>
              <a:t>进一步研究框架</a:t>
            </a:r>
          </a:p>
        </p:txBody>
      </p:sp>
      <p:sp>
        <p:nvSpPr>
          <p:cNvPr id="3" name="副标题 2">
            <a:extLst>
              <a:ext uri="{FF2B5EF4-FFF2-40B4-BE49-F238E27FC236}">
                <a16:creationId xmlns:a16="http://schemas.microsoft.com/office/drawing/2014/main" id="{7490F1D9-240F-7737-2A63-32AF6EE0ADEA}"/>
              </a:ext>
            </a:extLst>
          </p:cNvPr>
          <p:cNvSpPr>
            <a:spLocks noGrp="1"/>
          </p:cNvSpPr>
          <p:nvPr>
            <p:ph type="subTitle" idx="1"/>
          </p:nvPr>
        </p:nvSpPr>
        <p:spPr/>
        <p:txBody>
          <a:bodyPr/>
          <a:lstStyle/>
          <a:p>
            <a:endParaRPr lang="zh-CN" altLang="en-US" dirty="0"/>
          </a:p>
        </p:txBody>
      </p:sp>
    </p:spTree>
    <p:extLst>
      <p:ext uri="{BB962C8B-B14F-4D97-AF65-F5344CB8AC3E}">
        <p14:creationId xmlns:p14="http://schemas.microsoft.com/office/powerpoint/2010/main" val="38791388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A2754B-107C-FC40-4F76-5FCBD0837ECD}"/>
              </a:ext>
            </a:extLst>
          </p:cNvPr>
          <p:cNvSpPr>
            <a:spLocks noGrp="1"/>
          </p:cNvSpPr>
          <p:nvPr>
            <p:ph type="title"/>
          </p:nvPr>
        </p:nvSpPr>
        <p:spPr/>
        <p:txBody>
          <a:bodyPr/>
          <a:lstStyle/>
          <a:p>
            <a:r>
              <a:rPr lang="en-US" altLang="zh-CN" dirty="0"/>
              <a:t>BDI-Sen</a:t>
            </a:r>
            <a:endParaRPr lang="zh-CN" altLang="en-US" dirty="0"/>
          </a:p>
        </p:txBody>
      </p:sp>
      <p:pic>
        <p:nvPicPr>
          <p:cNvPr id="5" name="内容占位符 4">
            <a:extLst>
              <a:ext uri="{FF2B5EF4-FFF2-40B4-BE49-F238E27FC236}">
                <a16:creationId xmlns:a16="http://schemas.microsoft.com/office/drawing/2014/main" id="{F7541F50-F40A-47DB-A4D1-2D746A5CDB1C}"/>
              </a:ext>
            </a:extLst>
          </p:cNvPr>
          <p:cNvPicPr>
            <a:picLocks noGrp="1" noChangeAspect="1"/>
          </p:cNvPicPr>
          <p:nvPr>
            <p:ph idx="1"/>
          </p:nvPr>
        </p:nvPicPr>
        <p:blipFill>
          <a:blip r:embed="rId2"/>
          <a:stretch>
            <a:fillRect/>
          </a:stretch>
        </p:blipFill>
        <p:spPr>
          <a:xfrm>
            <a:off x="1243012" y="1269498"/>
            <a:ext cx="9705975" cy="3114675"/>
          </a:xfrm>
        </p:spPr>
      </p:pic>
      <p:sp>
        <p:nvSpPr>
          <p:cNvPr id="6" name="文本框 5">
            <a:extLst>
              <a:ext uri="{FF2B5EF4-FFF2-40B4-BE49-F238E27FC236}">
                <a16:creationId xmlns:a16="http://schemas.microsoft.com/office/drawing/2014/main" id="{837E03A5-A131-6006-2E41-A9589FAF3A51}"/>
              </a:ext>
            </a:extLst>
          </p:cNvPr>
          <p:cNvSpPr txBox="1"/>
          <p:nvPr/>
        </p:nvSpPr>
        <p:spPr>
          <a:xfrm>
            <a:off x="2114026" y="4538444"/>
            <a:ext cx="7633981" cy="923330"/>
          </a:xfrm>
          <a:prstGeom prst="rect">
            <a:avLst/>
          </a:prstGeom>
          <a:noFill/>
        </p:spPr>
        <p:txBody>
          <a:bodyPr wrap="square" rtlCol="0">
            <a:spAutoFit/>
          </a:bodyPr>
          <a:lstStyle/>
          <a:p>
            <a:r>
              <a:rPr lang="zh-CN" altLang="en-US" dirty="0"/>
              <a:t>创建一个有标注出抑郁症状的对话数据集</a:t>
            </a:r>
            <a:endParaRPr lang="en-US" altLang="zh-CN" dirty="0"/>
          </a:p>
          <a:p>
            <a:r>
              <a:rPr lang="en-US" altLang="zh-CN" dirty="0"/>
              <a:t>Raw data</a:t>
            </a:r>
            <a:r>
              <a:rPr lang="zh-CN" altLang="en-US" dirty="0"/>
              <a:t>来源是叫</a:t>
            </a:r>
            <a:r>
              <a:rPr lang="en-US" altLang="zh-CN" dirty="0" err="1"/>
              <a:t>eRisk</a:t>
            </a:r>
            <a:r>
              <a:rPr lang="zh-CN" altLang="en-US" dirty="0"/>
              <a:t>的互联网抑郁症风险评估研究实验室的收集数据</a:t>
            </a:r>
            <a:endParaRPr lang="en-US" altLang="zh-CN" dirty="0"/>
          </a:p>
          <a:p>
            <a:r>
              <a:rPr lang="zh-CN" altLang="en-US" dirty="0"/>
              <a:t>用基于</a:t>
            </a:r>
            <a:r>
              <a:rPr lang="en-US" altLang="zh-CN" dirty="0" err="1"/>
              <a:t>RoBERTa</a:t>
            </a:r>
            <a:r>
              <a:rPr lang="zh-CN" altLang="en-US" dirty="0"/>
              <a:t>的</a:t>
            </a:r>
            <a:r>
              <a:rPr lang="en-US" altLang="zh-CN" dirty="0"/>
              <a:t>cosine similarity</a:t>
            </a:r>
            <a:r>
              <a:rPr lang="zh-CN" altLang="en-US" dirty="0"/>
              <a:t>查找症状相关句子</a:t>
            </a:r>
          </a:p>
        </p:txBody>
      </p:sp>
    </p:spTree>
    <p:extLst>
      <p:ext uri="{BB962C8B-B14F-4D97-AF65-F5344CB8AC3E}">
        <p14:creationId xmlns:p14="http://schemas.microsoft.com/office/powerpoint/2010/main" val="40534028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F968BA-0D96-B8DD-A71C-FA22B1D6FDBE}"/>
              </a:ext>
            </a:extLst>
          </p:cNvPr>
          <p:cNvSpPr>
            <a:spLocks noGrp="1"/>
          </p:cNvSpPr>
          <p:nvPr>
            <p:ph type="title"/>
          </p:nvPr>
        </p:nvSpPr>
        <p:spPr/>
        <p:txBody>
          <a:bodyPr/>
          <a:lstStyle/>
          <a:p>
            <a:r>
              <a:rPr lang="zh-CN" altLang="en-US" dirty="0"/>
              <a:t>数据集收集步骤</a:t>
            </a:r>
          </a:p>
        </p:txBody>
      </p:sp>
      <p:pic>
        <p:nvPicPr>
          <p:cNvPr id="5" name="内容占位符 4">
            <a:extLst>
              <a:ext uri="{FF2B5EF4-FFF2-40B4-BE49-F238E27FC236}">
                <a16:creationId xmlns:a16="http://schemas.microsoft.com/office/drawing/2014/main" id="{0E005A0E-C665-B132-72D4-A036FCAED46E}"/>
              </a:ext>
            </a:extLst>
          </p:cNvPr>
          <p:cNvPicPr>
            <a:picLocks noGrp="1" noChangeAspect="1"/>
          </p:cNvPicPr>
          <p:nvPr>
            <p:ph idx="1"/>
          </p:nvPr>
        </p:nvPicPr>
        <p:blipFill>
          <a:blip r:embed="rId2"/>
          <a:stretch>
            <a:fillRect/>
          </a:stretch>
        </p:blipFill>
        <p:spPr>
          <a:xfrm>
            <a:off x="5953978" y="1433512"/>
            <a:ext cx="6238022" cy="5612304"/>
          </a:xfrm>
        </p:spPr>
      </p:pic>
      <p:sp>
        <p:nvSpPr>
          <p:cNvPr id="6" name="文本框 5">
            <a:extLst>
              <a:ext uri="{FF2B5EF4-FFF2-40B4-BE49-F238E27FC236}">
                <a16:creationId xmlns:a16="http://schemas.microsoft.com/office/drawing/2014/main" id="{BA4BA3AB-67A4-A441-8589-F7A8A42D3523}"/>
              </a:ext>
            </a:extLst>
          </p:cNvPr>
          <p:cNvSpPr txBox="1"/>
          <p:nvPr/>
        </p:nvSpPr>
        <p:spPr>
          <a:xfrm>
            <a:off x="310393" y="1690688"/>
            <a:ext cx="5343787" cy="1754326"/>
          </a:xfrm>
          <a:prstGeom prst="rect">
            <a:avLst/>
          </a:prstGeom>
          <a:noFill/>
        </p:spPr>
        <p:txBody>
          <a:bodyPr wrap="square" rtlCol="0">
            <a:spAutoFit/>
          </a:bodyPr>
          <a:lstStyle/>
          <a:p>
            <a:r>
              <a:rPr lang="en-US" altLang="zh-CN" dirty="0"/>
              <a:t>1</a:t>
            </a:r>
            <a:r>
              <a:rPr lang="zh-CN" altLang="en-US" dirty="0"/>
              <a:t>、自动收集：从数据中利用</a:t>
            </a:r>
            <a:r>
              <a:rPr lang="en-US" altLang="zh-CN" dirty="0"/>
              <a:t>cosine </a:t>
            </a:r>
            <a:r>
              <a:rPr lang="zh-CN" altLang="en-US" dirty="0"/>
              <a:t>相似度对比寻找和症状表述相近的句子</a:t>
            </a:r>
            <a:endParaRPr lang="en-US" altLang="zh-CN" dirty="0"/>
          </a:p>
          <a:p>
            <a:endParaRPr lang="en-US" altLang="zh-CN" dirty="0"/>
          </a:p>
          <a:p>
            <a:r>
              <a:rPr lang="en-US" altLang="zh-CN" dirty="0"/>
              <a:t>2</a:t>
            </a:r>
            <a:r>
              <a:rPr lang="zh-CN" altLang="en-US" dirty="0"/>
              <a:t>、人工标注：</a:t>
            </a:r>
            <a:r>
              <a:rPr lang="en-US" altLang="zh-CN" dirty="0"/>
              <a:t>1) </a:t>
            </a:r>
            <a:r>
              <a:rPr lang="zh-CN" altLang="en-US" dirty="0"/>
              <a:t>句子是否与疾病有关  </a:t>
            </a:r>
            <a:r>
              <a:rPr lang="en-US" altLang="zh-CN" dirty="0"/>
              <a:t>2</a:t>
            </a:r>
            <a:r>
              <a:rPr lang="zh-CN" altLang="en-US" dirty="0"/>
              <a:t>）是否为第一人称</a:t>
            </a:r>
            <a:endParaRPr lang="en-US" altLang="zh-CN" dirty="0"/>
          </a:p>
          <a:p>
            <a:r>
              <a:rPr lang="zh-CN" altLang="en-US" dirty="0"/>
              <a:t>一共标注了</a:t>
            </a:r>
            <a:r>
              <a:rPr lang="en-US" altLang="zh-CN" dirty="0"/>
              <a:t>4973</a:t>
            </a:r>
            <a:r>
              <a:rPr lang="zh-CN" altLang="en-US" dirty="0"/>
              <a:t>个句子。</a:t>
            </a:r>
          </a:p>
        </p:txBody>
      </p:sp>
      <p:pic>
        <p:nvPicPr>
          <p:cNvPr id="8" name="图片 7">
            <a:extLst>
              <a:ext uri="{FF2B5EF4-FFF2-40B4-BE49-F238E27FC236}">
                <a16:creationId xmlns:a16="http://schemas.microsoft.com/office/drawing/2014/main" id="{E6AA4ADB-63BA-02FA-6982-DF18F618F045}"/>
              </a:ext>
            </a:extLst>
          </p:cNvPr>
          <p:cNvPicPr>
            <a:picLocks noChangeAspect="1"/>
          </p:cNvPicPr>
          <p:nvPr/>
        </p:nvPicPr>
        <p:blipFill>
          <a:blip r:embed="rId3"/>
          <a:stretch>
            <a:fillRect/>
          </a:stretch>
        </p:blipFill>
        <p:spPr>
          <a:xfrm>
            <a:off x="6096000" y="-61913"/>
            <a:ext cx="5686425" cy="1495425"/>
          </a:xfrm>
          <a:prstGeom prst="rect">
            <a:avLst/>
          </a:prstGeom>
        </p:spPr>
      </p:pic>
    </p:spTree>
    <p:extLst>
      <p:ext uri="{BB962C8B-B14F-4D97-AF65-F5344CB8AC3E}">
        <p14:creationId xmlns:p14="http://schemas.microsoft.com/office/powerpoint/2010/main" val="3923253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D475BC-F0E7-587C-8EFE-FFDE675E7481}"/>
              </a:ext>
            </a:extLst>
          </p:cNvPr>
          <p:cNvSpPr>
            <a:spLocks noGrp="1"/>
          </p:cNvSpPr>
          <p:nvPr>
            <p:ph type="title"/>
          </p:nvPr>
        </p:nvSpPr>
        <p:spPr/>
        <p:txBody>
          <a:bodyPr/>
          <a:lstStyle/>
          <a:p>
            <a:r>
              <a:rPr lang="en-US" altLang="zh-CN" dirty="0" err="1"/>
              <a:t>ExTES</a:t>
            </a:r>
            <a:endParaRPr lang="zh-CN" altLang="en-US" dirty="0"/>
          </a:p>
        </p:txBody>
      </p:sp>
      <p:pic>
        <p:nvPicPr>
          <p:cNvPr id="5" name="内容占位符 4">
            <a:extLst>
              <a:ext uri="{FF2B5EF4-FFF2-40B4-BE49-F238E27FC236}">
                <a16:creationId xmlns:a16="http://schemas.microsoft.com/office/drawing/2014/main" id="{DC2A4819-642A-4DA5-0723-B7D01A325BB1}"/>
              </a:ext>
            </a:extLst>
          </p:cNvPr>
          <p:cNvPicPr>
            <a:picLocks noGrp="1" noChangeAspect="1"/>
          </p:cNvPicPr>
          <p:nvPr>
            <p:ph idx="1"/>
          </p:nvPr>
        </p:nvPicPr>
        <p:blipFill>
          <a:blip r:embed="rId2"/>
          <a:stretch>
            <a:fillRect/>
          </a:stretch>
        </p:blipFill>
        <p:spPr>
          <a:xfrm>
            <a:off x="1016797" y="1412460"/>
            <a:ext cx="9629487" cy="2647812"/>
          </a:xfrm>
        </p:spPr>
      </p:pic>
      <p:sp>
        <p:nvSpPr>
          <p:cNvPr id="6" name="文本框 5">
            <a:extLst>
              <a:ext uri="{FF2B5EF4-FFF2-40B4-BE49-F238E27FC236}">
                <a16:creationId xmlns:a16="http://schemas.microsoft.com/office/drawing/2014/main" id="{AA7C7D43-44E0-7644-A878-90997FCF6B15}"/>
              </a:ext>
            </a:extLst>
          </p:cNvPr>
          <p:cNvSpPr txBox="1"/>
          <p:nvPr/>
        </p:nvSpPr>
        <p:spPr>
          <a:xfrm>
            <a:off x="1687286" y="4169229"/>
            <a:ext cx="7968343" cy="1255728"/>
          </a:xfrm>
          <a:prstGeom prst="rect">
            <a:avLst/>
          </a:prstGeom>
          <a:noFill/>
        </p:spPr>
        <p:txBody>
          <a:bodyPr wrap="square" rtlCol="0">
            <a:spAutoFit/>
          </a:bodyPr>
          <a:lstStyle/>
          <a:p>
            <a:pPr marL="228600" indent="-228600">
              <a:lnSpc>
                <a:spcPct val="90000"/>
              </a:lnSpc>
              <a:spcBef>
                <a:spcPts val="1000"/>
              </a:spcBef>
              <a:buFont typeface="Arial" panose="020B0604020202020204" pitchFamily="34" charset="0"/>
              <a:buChar char="•"/>
            </a:pPr>
            <a:r>
              <a:rPr lang="zh-CN" altLang="en-US" sz="2800" dirty="0"/>
              <a:t>基于其他数据集的文本数据，使用</a:t>
            </a:r>
            <a:r>
              <a:rPr lang="en-US" altLang="zh-CN" sz="2800" dirty="0"/>
              <a:t>ChatGPT3.5turbo</a:t>
            </a:r>
            <a:r>
              <a:rPr lang="zh-CN" altLang="en-US" sz="2800" dirty="0"/>
              <a:t>进行数据增强，扩充成一个大的数据集，有经过人工审核。</a:t>
            </a:r>
          </a:p>
        </p:txBody>
      </p:sp>
    </p:spTree>
    <p:extLst>
      <p:ext uri="{BB962C8B-B14F-4D97-AF65-F5344CB8AC3E}">
        <p14:creationId xmlns:p14="http://schemas.microsoft.com/office/powerpoint/2010/main" val="16098588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a:extLst>
              <a:ext uri="{FF2B5EF4-FFF2-40B4-BE49-F238E27FC236}">
                <a16:creationId xmlns:a16="http://schemas.microsoft.com/office/drawing/2014/main" id="{7C6DBF65-BAE9-092C-9E4F-F2E50427B6C0}"/>
              </a:ext>
            </a:extLst>
          </p:cNvPr>
          <p:cNvPicPr>
            <a:picLocks noGrp="1" noChangeAspect="1"/>
          </p:cNvPicPr>
          <p:nvPr>
            <p:ph idx="1"/>
          </p:nvPr>
        </p:nvPicPr>
        <p:blipFill>
          <a:blip r:embed="rId2"/>
          <a:stretch>
            <a:fillRect/>
          </a:stretch>
        </p:blipFill>
        <p:spPr>
          <a:xfrm>
            <a:off x="366712" y="365125"/>
            <a:ext cx="7579001" cy="2443503"/>
          </a:xfrm>
        </p:spPr>
      </p:pic>
      <p:pic>
        <p:nvPicPr>
          <p:cNvPr id="7" name="图片 6">
            <a:extLst>
              <a:ext uri="{FF2B5EF4-FFF2-40B4-BE49-F238E27FC236}">
                <a16:creationId xmlns:a16="http://schemas.microsoft.com/office/drawing/2014/main" id="{CE8C8A98-92B3-CED4-A1DF-C1CE77B33F7B}"/>
              </a:ext>
            </a:extLst>
          </p:cNvPr>
          <p:cNvPicPr>
            <a:picLocks noChangeAspect="1"/>
          </p:cNvPicPr>
          <p:nvPr/>
        </p:nvPicPr>
        <p:blipFill>
          <a:blip r:embed="rId3"/>
          <a:stretch>
            <a:fillRect/>
          </a:stretch>
        </p:blipFill>
        <p:spPr>
          <a:xfrm>
            <a:off x="560614" y="2924498"/>
            <a:ext cx="7085374" cy="3448633"/>
          </a:xfrm>
          <a:prstGeom prst="rect">
            <a:avLst/>
          </a:prstGeom>
        </p:spPr>
      </p:pic>
      <p:sp>
        <p:nvSpPr>
          <p:cNvPr id="8" name="文本框 7">
            <a:extLst>
              <a:ext uri="{FF2B5EF4-FFF2-40B4-BE49-F238E27FC236}">
                <a16:creationId xmlns:a16="http://schemas.microsoft.com/office/drawing/2014/main" id="{05F68BBB-5673-0F60-10B3-D61171EF2573}"/>
              </a:ext>
            </a:extLst>
          </p:cNvPr>
          <p:cNvSpPr txBox="1"/>
          <p:nvPr/>
        </p:nvSpPr>
        <p:spPr>
          <a:xfrm>
            <a:off x="7852095" y="4943622"/>
            <a:ext cx="3892492" cy="1477328"/>
          </a:xfrm>
          <a:prstGeom prst="rect">
            <a:avLst/>
          </a:prstGeom>
          <a:noFill/>
        </p:spPr>
        <p:txBody>
          <a:bodyPr wrap="square" rtlCol="0">
            <a:spAutoFit/>
          </a:bodyPr>
          <a:lstStyle/>
          <a:p>
            <a:r>
              <a:rPr lang="zh-CN" altLang="en-US" dirty="0"/>
              <a:t>人工标记的话题分类和情感支持策略</a:t>
            </a:r>
            <a:endParaRPr lang="en-US" altLang="zh-CN" dirty="0"/>
          </a:p>
          <a:p>
            <a:r>
              <a:rPr lang="zh-CN" altLang="en-US" dirty="0"/>
              <a:t>从</a:t>
            </a:r>
            <a:r>
              <a:rPr lang="en-US" altLang="zh-CN" dirty="0"/>
              <a:t>87</a:t>
            </a:r>
            <a:r>
              <a:rPr lang="zh-CN" altLang="en-US" dirty="0"/>
              <a:t>段</a:t>
            </a:r>
            <a:r>
              <a:rPr lang="en-US" altLang="zh-CN" dirty="0"/>
              <a:t>seed dialogue</a:t>
            </a:r>
            <a:r>
              <a:rPr lang="zh-CN" altLang="en-US" dirty="0"/>
              <a:t>，共生成</a:t>
            </a:r>
            <a:r>
              <a:rPr lang="en-US" altLang="zh-CN" dirty="0"/>
              <a:t>11177</a:t>
            </a:r>
            <a:r>
              <a:rPr lang="zh-CN" altLang="en-US" dirty="0"/>
              <a:t>段对话</a:t>
            </a:r>
            <a:endParaRPr lang="en-US" altLang="zh-CN" dirty="0"/>
          </a:p>
          <a:p>
            <a:r>
              <a:rPr lang="zh-CN" altLang="en-US" dirty="0"/>
              <a:t>本工作的优势可能在于对数据集更细致的分类和标注</a:t>
            </a:r>
          </a:p>
        </p:txBody>
      </p:sp>
      <p:pic>
        <p:nvPicPr>
          <p:cNvPr id="10" name="图片 9">
            <a:extLst>
              <a:ext uri="{FF2B5EF4-FFF2-40B4-BE49-F238E27FC236}">
                <a16:creationId xmlns:a16="http://schemas.microsoft.com/office/drawing/2014/main" id="{87EEEC9A-08E0-FF98-4660-41426904FC0A}"/>
              </a:ext>
            </a:extLst>
          </p:cNvPr>
          <p:cNvPicPr>
            <a:picLocks noChangeAspect="1"/>
          </p:cNvPicPr>
          <p:nvPr/>
        </p:nvPicPr>
        <p:blipFill>
          <a:blip r:embed="rId4"/>
          <a:stretch>
            <a:fillRect/>
          </a:stretch>
        </p:blipFill>
        <p:spPr>
          <a:xfrm>
            <a:off x="7945713" y="0"/>
            <a:ext cx="4152900" cy="4724400"/>
          </a:xfrm>
          <a:prstGeom prst="rect">
            <a:avLst/>
          </a:prstGeom>
        </p:spPr>
      </p:pic>
    </p:spTree>
    <p:extLst>
      <p:ext uri="{BB962C8B-B14F-4D97-AF65-F5344CB8AC3E}">
        <p14:creationId xmlns:p14="http://schemas.microsoft.com/office/powerpoint/2010/main" val="28313090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D6FC64-1282-A9EB-506F-6C7A94816A08}"/>
              </a:ext>
            </a:extLst>
          </p:cNvPr>
          <p:cNvSpPr>
            <a:spLocks noGrp="1"/>
          </p:cNvSpPr>
          <p:nvPr>
            <p:ph type="title"/>
          </p:nvPr>
        </p:nvSpPr>
        <p:spPr/>
        <p:txBody>
          <a:bodyPr/>
          <a:lstStyle/>
          <a:p>
            <a:r>
              <a:rPr lang="en-US" altLang="zh-CN" dirty="0"/>
              <a:t>Therapist Q&amp;A</a:t>
            </a:r>
            <a:endParaRPr lang="zh-CN" altLang="en-US" dirty="0"/>
          </a:p>
        </p:txBody>
      </p:sp>
      <p:pic>
        <p:nvPicPr>
          <p:cNvPr id="5" name="内容占位符 4">
            <a:extLst>
              <a:ext uri="{FF2B5EF4-FFF2-40B4-BE49-F238E27FC236}">
                <a16:creationId xmlns:a16="http://schemas.microsoft.com/office/drawing/2014/main" id="{4A1478D0-F780-0C58-4B96-A2A3C4194029}"/>
              </a:ext>
            </a:extLst>
          </p:cNvPr>
          <p:cNvPicPr>
            <a:picLocks noGrp="1" noChangeAspect="1"/>
          </p:cNvPicPr>
          <p:nvPr>
            <p:ph idx="1"/>
          </p:nvPr>
        </p:nvPicPr>
        <p:blipFill>
          <a:blip r:embed="rId2"/>
          <a:stretch>
            <a:fillRect/>
          </a:stretch>
        </p:blipFill>
        <p:spPr>
          <a:xfrm>
            <a:off x="1320022" y="1690688"/>
            <a:ext cx="5525239" cy="4351338"/>
          </a:xfrm>
        </p:spPr>
      </p:pic>
    </p:spTree>
    <p:extLst>
      <p:ext uri="{BB962C8B-B14F-4D97-AF65-F5344CB8AC3E}">
        <p14:creationId xmlns:p14="http://schemas.microsoft.com/office/powerpoint/2010/main" val="16004946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779DCE-1309-4967-D9FC-F28F1592A051}"/>
              </a:ext>
            </a:extLst>
          </p:cNvPr>
          <p:cNvSpPr>
            <a:spLocks noGrp="1"/>
          </p:cNvSpPr>
          <p:nvPr>
            <p:ph type="title"/>
          </p:nvPr>
        </p:nvSpPr>
        <p:spPr/>
        <p:txBody>
          <a:bodyPr/>
          <a:lstStyle/>
          <a:p>
            <a:r>
              <a:rPr lang="en-US" altLang="zh-CN" dirty="0" err="1"/>
              <a:t>GoEmotions</a:t>
            </a:r>
            <a:endParaRPr lang="zh-CN" altLang="en-US" dirty="0"/>
          </a:p>
        </p:txBody>
      </p:sp>
      <p:pic>
        <p:nvPicPr>
          <p:cNvPr id="5" name="内容占位符 4">
            <a:extLst>
              <a:ext uri="{FF2B5EF4-FFF2-40B4-BE49-F238E27FC236}">
                <a16:creationId xmlns:a16="http://schemas.microsoft.com/office/drawing/2014/main" id="{0F1974D7-F55E-8ED7-375F-5687F75F3B36}"/>
              </a:ext>
            </a:extLst>
          </p:cNvPr>
          <p:cNvPicPr>
            <a:picLocks noGrp="1" noChangeAspect="1"/>
          </p:cNvPicPr>
          <p:nvPr>
            <p:ph idx="1"/>
          </p:nvPr>
        </p:nvPicPr>
        <p:blipFill>
          <a:blip r:embed="rId2"/>
          <a:stretch>
            <a:fillRect/>
          </a:stretch>
        </p:blipFill>
        <p:spPr>
          <a:xfrm>
            <a:off x="1040059" y="1551183"/>
            <a:ext cx="7538151" cy="2878203"/>
          </a:xfrm>
        </p:spPr>
      </p:pic>
      <p:sp>
        <p:nvSpPr>
          <p:cNvPr id="6" name="文本框 5">
            <a:extLst>
              <a:ext uri="{FF2B5EF4-FFF2-40B4-BE49-F238E27FC236}">
                <a16:creationId xmlns:a16="http://schemas.microsoft.com/office/drawing/2014/main" id="{D11CDF09-6C84-A579-B7AE-A1F5A14EA515}"/>
              </a:ext>
            </a:extLst>
          </p:cNvPr>
          <p:cNvSpPr txBox="1"/>
          <p:nvPr/>
        </p:nvSpPr>
        <p:spPr>
          <a:xfrm>
            <a:off x="1501629" y="4429386"/>
            <a:ext cx="6727971" cy="830997"/>
          </a:xfrm>
          <a:prstGeom prst="rect">
            <a:avLst/>
          </a:prstGeom>
          <a:noFill/>
        </p:spPr>
        <p:txBody>
          <a:bodyPr wrap="square" rtlCol="0">
            <a:spAutoFit/>
          </a:bodyPr>
          <a:lstStyle/>
          <a:p>
            <a:r>
              <a:rPr lang="zh-CN" altLang="en-US" sz="2400" dirty="0"/>
              <a:t>收集了</a:t>
            </a:r>
            <a:r>
              <a:rPr lang="en-US" altLang="zh-CN" sz="2400" dirty="0"/>
              <a:t>58K Reddit</a:t>
            </a:r>
            <a:r>
              <a:rPr lang="zh-CN" altLang="en-US" sz="2400" dirty="0"/>
              <a:t>上发言，并且为其打上情感标签</a:t>
            </a:r>
          </a:p>
        </p:txBody>
      </p:sp>
    </p:spTree>
    <p:extLst>
      <p:ext uri="{BB962C8B-B14F-4D97-AF65-F5344CB8AC3E}">
        <p14:creationId xmlns:p14="http://schemas.microsoft.com/office/powerpoint/2010/main" val="9982373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E577B3B1-D287-F409-84AC-1B87E4CA36E5}"/>
              </a:ext>
            </a:extLst>
          </p:cNvPr>
          <p:cNvSpPr>
            <a:spLocks noGrp="1"/>
          </p:cNvSpPr>
          <p:nvPr>
            <p:ph idx="1"/>
          </p:nvPr>
        </p:nvSpPr>
        <p:spPr>
          <a:xfrm>
            <a:off x="664028" y="535781"/>
            <a:ext cx="8410025" cy="4351338"/>
          </a:xfrm>
        </p:spPr>
        <p:txBody>
          <a:bodyPr>
            <a:normAutofit lnSpcReduction="10000"/>
          </a:bodyPr>
          <a:lstStyle/>
          <a:p>
            <a:pPr marL="0" indent="0">
              <a:buNone/>
            </a:pPr>
            <a:r>
              <a:rPr lang="zh-CN" altLang="en-US" dirty="0"/>
              <a:t>基础清洗</a:t>
            </a:r>
            <a:endParaRPr lang="en-US" altLang="zh-CN" dirty="0"/>
          </a:p>
          <a:p>
            <a:r>
              <a:rPr lang="zh-CN" altLang="en-US" dirty="0"/>
              <a:t>选择超过</a:t>
            </a:r>
            <a:r>
              <a:rPr lang="en-US" altLang="zh-CN" dirty="0"/>
              <a:t>30K</a:t>
            </a:r>
            <a:r>
              <a:rPr lang="zh-CN" altLang="en-US" dirty="0"/>
              <a:t>发言的子社区，选择其中的无黄暴，侮辱，歧视的英文文本</a:t>
            </a:r>
            <a:endParaRPr lang="en-US" altLang="zh-CN" dirty="0"/>
          </a:p>
          <a:p>
            <a:pPr marL="0" indent="0">
              <a:buNone/>
            </a:pPr>
            <a:r>
              <a:rPr lang="zh-CN" altLang="en-US" dirty="0"/>
              <a:t>情绪分类</a:t>
            </a:r>
            <a:endParaRPr lang="en-US" altLang="zh-CN" dirty="0"/>
          </a:p>
          <a:p>
            <a:r>
              <a:rPr lang="zh-CN" altLang="en-US" dirty="0"/>
              <a:t>请</a:t>
            </a:r>
            <a:r>
              <a:rPr lang="en-US" altLang="zh-CN" dirty="0"/>
              <a:t>native English speakers from India(?) </a:t>
            </a:r>
            <a:r>
              <a:rPr lang="zh-CN" altLang="en-US" dirty="0"/>
              <a:t>对每段对话选择情绪标签，</a:t>
            </a:r>
            <a:r>
              <a:rPr lang="en-US" altLang="zh-CN" dirty="0"/>
              <a:t>3-5</a:t>
            </a:r>
            <a:r>
              <a:rPr lang="zh-CN" altLang="en-US" dirty="0"/>
              <a:t>人每段对话，最后选择有多人选的标签</a:t>
            </a:r>
            <a:endParaRPr lang="en-US" altLang="zh-CN" dirty="0"/>
          </a:p>
          <a:p>
            <a:r>
              <a:rPr lang="zh-CN" altLang="en-US" dirty="0"/>
              <a:t>作者利用此数据集训练了</a:t>
            </a:r>
            <a:endParaRPr lang="en-US" altLang="zh-CN" dirty="0"/>
          </a:p>
          <a:p>
            <a:pPr marL="0" indent="0">
              <a:buNone/>
            </a:pPr>
            <a:r>
              <a:rPr lang="zh-CN" altLang="en-US" dirty="0"/>
              <a:t>基于</a:t>
            </a:r>
            <a:r>
              <a:rPr lang="en-US" altLang="zh-CN" dirty="0"/>
              <a:t>BERT</a:t>
            </a:r>
            <a:r>
              <a:rPr lang="zh-CN" altLang="en-US" dirty="0"/>
              <a:t>的模型并进行测</a:t>
            </a:r>
            <a:endParaRPr lang="en-US" altLang="zh-CN" dirty="0"/>
          </a:p>
          <a:p>
            <a:pPr marL="0" indent="0">
              <a:buNone/>
            </a:pPr>
            <a:r>
              <a:rPr lang="zh-CN" altLang="en-US" dirty="0"/>
              <a:t>试</a:t>
            </a:r>
            <a:endParaRPr lang="en-US" altLang="zh-CN" dirty="0"/>
          </a:p>
        </p:txBody>
      </p:sp>
      <p:pic>
        <p:nvPicPr>
          <p:cNvPr id="5" name="图片 4">
            <a:extLst>
              <a:ext uri="{FF2B5EF4-FFF2-40B4-BE49-F238E27FC236}">
                <a16:creationId xmlns:a16="http://schemas.microsoft.com/office/drawing/2014/main" id="{FE3696A0-261A-81A6-B376-D9D664131068}"/>
              </a:ext>
            </a:extLst>
          </p:cNvPr>
          <p:cNvPicPr>
            <a:picLocks noChangeAspect="1"/>
          </p:cNvPicPr>
          <p:nvPr/>
        </p:nvPicPr>
        <p:blipFill>
          <a:blip r:embed="rId3"/>
          <a:stretch>
            <a:fillRect/>
          </a:stretch>
        </p:blipFill>
        <p:spPr>
          <a:xfrm>
            <a:off x="4854478" y="2996406"/>
            <a:ext cx="4219575" cy="3781425"/>
          </a:xfrm>
          <a:prstGeom prst="rect">
            <a:avLst/>
          </a:prstGeom>
        </p:spPr>
      </p:pic>
      <p:pic>
        <p:nvPicPr>
          <p:cNvPr id="7" name="图片 6">
            <a:extLst>
              <a:ext uri="{FF2B5EF4-FFF2-40B4-BE49-F238E27FC236}">
                <a16:creationId xmlns:a16="http://schemas.microsoft.com/office/drawing/2014/main" id="{4F20289E-8DA0-D799-F184-DD3D9C0071D0}"/>
              </a:ext>
            </a:extLst>
          </p:cNvPr>
          <p:cNvPicPr>
            <a:picLocks noChangeAspect="1"/>
          </p:cNvPicPr>
          <p:nvPr/>
        </p:nvPicPr>
        <p:blipFill>
          <a:blip r:embed="rId4"/>
          <a:stretch>
            <a:fillRect/>
          </a:stretch>
        </p:blipFill>
        <p:spPr>
          <a:xfrm>
            <a:off x="9074054" y="0"/>
            <a:ext cx="3117946" cy="6858000"/>
          </a:xfrm>
          <a:prstGeom prst="rect">
            <a:avLst/>
          </a:prstGeom>
        </p:spPr>
      </p:pic>
    </p:spTree>
    <p:extLst>
      <p:ext uri="{BB962C8B-B14F-4D97-AF65-F5344CB8AC3E}">
        <p14:creationId xmlns:p14="http://schemas.microsoft.com/office/powerpoint/2010/main" val="41640909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2E8E87-5843-4E51-044F-18D5F549ADDD}"/>
              </a:ext>
            </a:extLst>
          </p:cNvPr>
          <p:cNvSpPr>
            <a:spLocks noGrp="1"/>
          </p:cNvSpPr>
          <p:nvPr>
            <p:ph type="title"/>
          </p:nvPr>
        </p:nvSpPr>
        <p:spPr/>
        <p:txBody>
          <a:bodyPr/>
          <a:lstStyle/>
          <a:p>
            <a:r>
              <a:rPr lang="en-US" altLang="zh-CN" dirty="0"/>
              <a:t>Reflections</a:t>
            </a:r>
            <a:endParaRPr lang="zh-CN" altLang="en-US" dirty="0"/>
          </a:p>
        </p:txBody>
      </p:sp>
      <p:sp>
        <p:nvSpPr>
          <p:cNvPr id="3" name="内容占位符 2">
            <a:extLst>
              <a:ext uri="{FF2B5EF4-FFF2-40B4-BE49-F238E27FC236}">
                <a16:creationId xmlns:a16="http://schemas.microsoft.com/office/drawing/2014/main" id="{8CCBF99D-1D9C-D181-6D98-ADBA4C659265}"/>
              </a:ext>
            </a:extLst>
          </p:cNvPr>
          <p:cNvSpPr>
            <a:spLocks noGrp="1"/>
          </p:cNvSpPr>
          <p:nvPr>
            <p:ph idx="1"/>
          </p:nvPr>
        </p:nvSpPr>
        <p:spPr/>
        <p:txBody>
          <a:bodyPr/>
          <a:lstStyle/>
          <a:p>
            <a:r>
              <a:rPr lang="zh-CN" altLang="en-US" dirty="0"/>
              <a:t>这两篇工作都使用未经修改的对话数据，只是在标注时使用人工。</a:t>
            </a:r>
            <a:endParaRPr lang="en-US" altLang="zh-CN" dirty="0"/>
          </a:p>
          <a:p>
            <a:r>
              <a:rPr lang="zh-CN" altLang="en-US" dirty="0"/>
              <a:t>因此原数据质量都值得怀疑，</a:t>
            </a:r>
            <a:r>
              <a:rPr lang="en-US" altLang="zh-CN" dirty="0" err="1"/>
              <a:t>ExTES</a:t>
            </a:r>
            <a:r>
              <a:rPr lang="zh-CN" altLang="en-US" dirty="0"/>
              <a:t>使用</a:t>
            </a:r>
            <a:r>
              <a:rPr lang="en-US" altLang="zh-CN" dirty="0"/>
              <a:t>GPT</a:t>
            </a:r>
            <a:r>
              <a:rPr lang="zh-CN" altLang="en-US" dirty="0"/>
              <a:t>多轮生成数据，原对话数仅有</a:t>
            </a:r>
            <a:r>
              <a:rPr lang="en-US" altLang="zh-CN" dirty="0"/>
              <a:t>87</a:t>
            </a:r>
            <a:r>
              <a:rPr lang="zh-CN" altLang="en-US" dirty="0"/>
              <a:t>条，不知质量如何；</a:t>
            </a:r>
            <a:r>
              <a:rPr lang="en-US" altLang="zh-CN" dirty="0" err="1"/>
              <a:t>GOEmotions</a:t>
            </a:r>
            <a:r>
              <a:rPr lang="zh-CN" altLang="en-US" dirty="0"/>
              <a:t>感觉数据获取十分随便</a:t>
            </a:r>
            <a:endParaRPr lang="en-US" altLang="zh-CN" dirty="0"/>
          </a:p>
          <a:p>
            <a:r>
              <a:rPr lang="en-US" altLang="zh-CN" dirty="0" err="1"/>
              <a:t>ExTES</a:t>
            </a:r>
            <a:r>
              <a:rPr lang="zh-CN" altLang="en-US" dirty="0"/>
              <a:t>有构建</a:t>
            </a:r>
            <a:r>
              <a:rPr lang="en-US" altLang="zh-CN" dirty="0"/>
              <a:t>Scenario</a:t>
            </a:r>
            <a:r>
              <a:rPr lang="zh-CN" altLang="en-US" dirty="0"/>
              <a:t>框架，对话主题较为丰富。我们若考虑进行完整的对话主题分类，可以考虑设计多层目录，基于实际心理咨询中的对话主题进行收集。</a:t>
            </a:r>
          </a:p>
        </p:txBody>
      </p:sp>
    </p:spTree>
    <p:extLst>
      <p:ext uri="{BB962C8B-B14F-4D97-AF65-F5344CB8AC3E}">
        <p14:creationId xmlns:p14="http://schemas.microsoft.com/office/powerpoint/2010/main" val="2738161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85D1DE-C8C3-604E-60BF-EF276A08D0A5}"/>
              </a:ext>
            </a:extLst>
          </p:cNvPr>
          <p:cNvSpPr>
            <a:spLocks noGrp="1"/>
          </p:cNvSpPr>
          <p:nvPr>
            <p:ph type="title"/>
          </p:nvPr>
        </p:nvSpPr>
        <p:spPr/>
        <p:txBody>
          <a:bodyPr/>
          <a:lstStyle/>
          <a:p>
            <a:r>
              <a:rPr lang="zh-CN" altLang="en-US" dirty="0"/>
              <a:t>继续推进</a:t>
            </a:r>
          </a:p>
        </p:txBody>
      </p:sp>
      <p:sp>
        <p:nvSpPr>
          <p:cNvPr id="3" name="内容占位符 2">
            <a:extLst>
              <a:ext uri="{FF2B5EF4-FFF2-40B4-BE49-F238E27FC236}">
                <a16:creationId xmlns:a16="http://schemas.microsoft.com/office/drawing/2014/main" id="{1CF6CF46-AE0B-C6C1-7571-D240DF037341}"/>
              </a:ext>
            </a:extLst>
          </p:cNvPr>
          <p:cNvSpPr>
            <a:spLocks noGrp="1"/>
          </p:cNvSpPr>
          <p:nvPr>
            <p:ph idx="1"/>
          </p:nvPr>
        </p:nvSpPr>
        <p:spPr/>
        <p:txBody>
          <a:bodyPr/>
          <a:lstStyle/>
          <a:p>
            <a:r>
              <a:rPr lang="zh-CN" altLang="en-US" dirty="0"/>
              <a:t>把剩下的都看完吧</a:t>
            </a:r>
            <a:endParaRPr lang="en-US" altLang="zh-CN" dirty="0"/>
          </a:p>
          <a:p>
            <a:r>
              <a:rPr lang="zh-CN" altLang="en-US" dirty="0"/>
              <a:t>了解本领域大牛们都在做什么，通读他们的作品</a:t>
            </a:r>
          </a:p>
        </p:txBody>
      </p:sp>
    </p:spTree>
    <p:extLst>
      <p:ext uri="{BB962C8B-B14F-4D97-AF65-F5344CB8AC3E}">
        <p14:creationId xmlns:p14="http://schemas.microsoft.com/office/powerpoint/2010/main" val="5126887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EE482A-B95D-D57E-5C97-7385EEF6C57A}"/>
              </a:ext>
            </a:extLst>
          </p:cNvPr>
          <p:cNvSpPr>
            <a:spLocks noGrp="1"/>
          </p:cNvSpPr>
          <p:nvPr>
            <p:ph type="title"/>
          </p:nvPr>
        </p:nvSpPr>
        <p:spPr/>
        <p:txBody>
          <a:bodyPr/>
          <a:lstStyle/>
          <a:p>
            <a:r>
              <a:rPr lang="en-US" altLang="zh-CN" dirty="0"/>
              <a:t>MULTIWD</a:t>
            </a:r>
            <a:endParaRPr lang="zh-CN" altLang="en-US" dirty="0"/>
          </a:p>
        </p:txBody>
      </p:sp>
      <p:pic>
        <p:nvPicPr>
          <p:cNvPr id="5" name="内容占位符 4">
            <a:extLst>
              <a:ext uri="{FF2B5EF4-FFF2-40B4-BE49-F238E27FC236}">
                <a16:creationId xmlns:a16="http://schemas.microsoft.com/office/drawing/2014/main" id="{9F946635-6D87-D5D6-90C7-4ED8168D68A3}"/>
              </a:ext>
            </a:extLst>
          </p:cNvPr>
          <p:cNvPicPr>
            <a:picLocks noGrp="1" noChangeAspect="1"/>
          </p:cNvPicPr>
          <p:nvPr>
            <p:ph idx="1"/>
          </p:nvPr>
        </p:nvPicPr>
        <p:blipFill>
          <a:blip r:embed="rId2"/>
          <a:stretch>
            <a:fillRect/>
          </a:stretch>
        </p:blipFill>
        <p:spPr>
          <a:xfrm>
            <a:off x="1143000" y="1336042"/>
            <a:ext cx="9906000" cy="2209800"/>
          </a:xfrm>
        </p:spPr>
      </p:pic>
      <p:sp>
        <p:nvSpPr>
          <p:cNvPr id="6" name="文本框 5">
            <a:extLst>
              <a:ext uri="{FF2B5EF4-FFF2-40B4-BE49-F238E27FC236}">
                <a16:creationId xmlns:a16="http://schemas.microsoft.com/office/drawing/2014/main" id="{8702867D-1C6B-F4AE-0DC8-8F192B810CC9}"/>
              </a:ext>
            </a:extLst>
          </p:cNvPr>
          <p:cNvSpPr txBox="1"/>
          <p:nvPr/>
        </p:nvSpPr>
        <p:spPr>
          <a:xfrm>
            <a:off x="1577130" y="3833769"/>
            <a:ext cx="8749718" cy="1569660"/>
          </a:xfrm>
          <a:prstGeom prst="rect">
            <a:avLst/>
          </a:prstGeom>
          <a:noFill/>
        </p:spPr>
        <p:txBody>
          <a:bodyPr wrap="square" rtlCol="0">
            <a:spAutoFit/>
          </a:bodyPr>
          <a:lstStyle/>
          <a:p>
            <a:r>
              <a:rPr lang="zh-CN" altLang="en-US" sz="2400" dirty="0"/>
              <a:t>一个基于现代精神健康理论进行标注的</a:t>
            </a:r>
            <a:r>
              <a:rPr lang="en-US" altLang="zh-CN" sz="2400" dirty="0"/>
              <a:t>Reddit</a:t>
            </a:r>
            <a:r>
              <a:rPr lang="zh-CN" altLang="en-US" sz="2400" dirty="0"/>
              <a:t>对话数据集。作者利用</a:t>
            </a:r>
            <a:r>
              <a:rPr lang="en-US" altLang="zh-CN" sz="2400" dirty="0"/>
              <a:t>PRAW</a:t>
            </a:r>
            <a:r>
              <a:rPr lang="zh-CN" altLang="en-US" sz="2400" dirty="0"/>
              <a:t>工具爬取</a:t>
            </a:r>
            <a:r>
              <a:rPr lang="en-US" altLang="zh-CN" sz="2400" dirty="0"/>
              <a:t>r/depression, r/</a:t>
            </a:r>
            <a:r>
              <a:rPr lang="en-US" altLang="zh-CN" sz="2400" dirty="0" err="1"/>
              <a:t>suicidewatch</a:t>
            </a:r>
            <a:r>
              <a:rPr lang="zh-CN" altLang="en-US" sz="2400" dirty="0"/>
              <a:t>两个子条目下的内容，清洗后通过</a:t>
            </a:r>
            <a:r>
              <a:rPr lang="en-US" altLang="zh-CN" sz="2400" dirty="0"/>
              <a:t>trained postgraduates</a:t>
            </a:r>
            <a:r>
              <a:rPr lang="zh-CN" altLang="en-US" sz="2400" dirty="0"/>
              <a:t>进行了对</a:t>
            </a:r>
            <a:r>
              <a:rPr lang="en-US" altLang="zh-CN" sz="2400" dirty="0"/>
              <a:t>wellness dimensions</a:t>
            </a:r>
            <a:r>
              <a:rPr lang="zh-CN" altLang="en-US" sz="2400" dirty="0"/>
              <a:t>的分类标注</a:t>
            </a:r>
          </a:p>
        </p:txBody>
      </p:sp>
    </p:spTree>
    <p:extLst>
      <p:ext uri="{BB962C8B-B14F-4D97-AF65-F5344CB8AC3E}">
        <p14:creationId xmlns:p14="http://schemas.microsoft.com/office/powerpoint/2010/main" val="24709988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4814BD-E480-3A47-BE37-DA213F000FF1}"/>
              </a:ext>
            </a:extLst>
          </p:cNvPr>
          <p:cNvSpPr>
            <a:spLocks noGrp="1"/>
          </p:cNvSpPr>
          <p:nvPr>
            <p:ph type="title"/>
          </p:nvPr>
        </p:nvSpPr>
        <p:spPr/>
        <p:txBody>
          <a:bodyPr/>
          <a:lstStyle/>
          <a:p>
            <a:r>
              <a:rPr lang="en-US" altLang="zh-CN" dirty="0"/>
              <a:t>Survey</a:t>
            </a:r>
            <a:r>
              <a:rPr lang="zh-CN" altLang="en-US" dirty="0"/>
              <a:t> 现有的数据集</a:t>
            </a:r>
          </a:p>
        </p:txBody>
      </p:sp>
      <p:sp>
        <p:nvSpPr>
          <p:cNvPr id="3" name="内容占位符 2">
            <a:extLst>
              <a:ext uri="{FF2B5EF4-FFF2-40B4-BE49-F238E27FC236}">
                <a16:creationId xmlns:a16="http://schemas.microsoft.com/office/drawing/2014/main" id="{691CF663-DAC4-33FA-0689-C2430C339708}"/>
              </a:ext>
            </a:extLst>
          </p:cNvPr>
          <p:cNvSpPr>
            <a:spLocks noGrp="1"/>
          </p:cNvSpPr>
          <p:nvPr>
            <p:ph idx="1"/>
          </p:nvPr>
        </p:nvSpPr>
        <p:spPr/>
        <p:txBody>
          <a:bodyPr/>
          <a:lstStyle/>
          <a:p>
            <a:r>
              <a:rPr lang="zh-CN" altLang="en-US" dirty="0"/>
              <a:t>学习其优秀处</a:t>
            </a:r>
            <a:endParaRPr lang="en-US" altLang="zh-CN" dirty="0"/>
          </a:p>
          <a:p>
            <a:r>
              <a:rPr lang="zh-CN" altLang="en-US" dirty="0"/>
              <a:t>存在哪些缺陷？</a:t>
            </a:r>
            <a:endParaRPr lang="en-US" altLang="zh-CN" dirty="0"/>
          </a:p>
          <a:p>
            <a:r>
              <a:rPr lang="zh-CN" altLang="en-US" dirty="0"/>
              <a:t>等确认可以提供数据的方向</a:t>
            </a:r>
            <a:endParaRPr lang="en-US" altLang="zh-CN" dirty="0"/>
          </a:p>
          <a:p>
            <a:endParaRPr lang="zh-CN" altLang="en-US" dirty="0"/>
          </a:p>
        </p:txBody>
      </p:sp>
    </p:spTree>
    <p:extLst>
      <p:ext uri="{BB962C8B-B14F-4D97-AF65-F5344CB8AC3E}">
        <p14:creationId xmlns:p14="http://schemas.microsoft.com/office/powerpoint/2010/main" val="10492226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Shape 11">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Isosceles Triangle 19">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内容占位符 4" descr="图示&#10;&#10;描述已自动生成">
            <a:extLst>
              <a:ext uri="{FF2B5EF4-FFF2-40B4-BE49-F238E27FC236}">
                <a16:creationId xmlns:a16="http://schemas.microsoft.com/office/drawing/2014/main" id="{E4E00E3E-1D13-DC2B-916D-83358B7B2BEF}"/>
              </a:ext>
            </a:extLst>
          </p:cNvPr>
          <p:cNvPicPr>
            <a:picLocks noGrp="1" noChangeAspect="1"/>
          </p:cNvPicPr>
          <p:nvPr>
            <p:ph idx="1"/>
          </p:nvPr>
        </p:nvPicPr>
        <p:blipFill>
          <a:blip r:embed="rId2"/>
          <a:stretch>
            <a:fillRect/>
          </a:stretch>
        </p:blipFill>
        <p:spPr>
          <a:xfrm>
            <a:off x="82847" y="109780"/>
            <a:ext cx="7521233" cy="3591388"/>
          </a:xfrm>
          <a:prstGeom prst="rect">
            <a:avLst/>
          </a:prstGeom>
          <a:ln>
            <a:noFill/>
          </a:ln>
        </p:spPr>
      </p:pic>
      <p:sp>
        <p:nvSpPr>
          <p:cNvPr id="22" name="Isosceles Triangle 21">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图片 7">
            <a:extLst>
              <a:ext uri="{FF2B5EF4-FFF2-40B4-BE49-F238E27FC236}">
                <a16:creationId xmlns:a16="http://schemas.microsoft.com/office/drawing/2014/main" id="{4F52E743-52D3-A2AE-B625-C6C3BD04826D}"/>
              </a:ext>
            </a:extLst>
          </p:cNvPr>
          <p:cNvPicPr>
            <a:picLocks noChangeAspect="1"/>
          </p:cNvPicPr>
          <p:nvPr/>
        </p:nvPicPr>
        <p:blipFill>
          <a:blip r:embed="rId3"/>
          <a:stretch>
            <a:fillRect/>
          </a:stretch>
        </p:blipFill>
        <p:spPr>
          <a:xfrm>
            <a:off x="7837205" y="453151"/>
            <a:ext cx="1830770" cy="1699146"/>
          </a:xfrm>
          <a:prstGeom prst="rect">
            <a:avLst/>
          </a:prstGeom>
        </p:spPr>
      </p:pic>
      <p:sp>
        <p:nvSpPr>
          <p:cNvPr id="9" name="文本框 8">
            <a:extLst>
              <a:ext uri="{FF2B5EF4-FFF2-40B4-BE49-F238E27FC236}">
                <a16:creationId xmlns:a16="http://schemas.microsoft.com/office/drawing/2014/main" id="{260CAE42-A408-B837-6D2D-FA1743F73DBC}"/>
              </a:ext>
            </a:extLst>
          </p:cNvPr>
          <p:cNvSpPr txBox="1"/>
          <p:nvPr/>
        </p:nvSpPr>
        <p:spPr>
          <a:xfrm>
            <a:off x="402672" y="3701168"/>
            <a:ext cx="8103765" cy="1569660"/>
          </a:xfrm>
          <a:prstGeom prst="rect">
            <a:avLst/>
          </a:prstGeom>
          <a:noFill/>
        </p:spPr>
        <p:txBody>
          <a:bodyPr wrap="square" rtlCol="0">
            <a:spAutoFit/>
          </a:bodyPr>
          <a:lstStyle/>
          <a:p>
            <a:r>
              <a:rPr lang="zh-CN" altLang="en-US" sz="2400" dirty="0"/>
              <a:t>基于</a:t>
            </a:r>
            <a:r>
              <a:rPr lang="en-US" altLang="zh-CN" sz="2400" dirty="0"/>
              <a:t>Dunn</a:t>
            </a:r>
            <a:r>
              <a:rPr lang="zh-CN" altLang="en-US" sz="2400" dirty="0"/>
              <a:t>的</a:t>
            </a:r>
            <a:r>
              <a:rPr lang="en-US" altLang="zh-CN" sz="2400" dirty="0"/>
              <a:t>wellness dimensions</a:t>
            </a:r>
            <a:r>
              <a:rPr lang="zh-CN" altLang="en-US" sz="2400" dirty="0"/>
              <a:t>理论，将</a:t>
            </a:r>
            <a:r>
              <a:rPr lang="en-US" altLang="zh-CN" sz="2400" dirty="0"/>
              <a:t>wellness dimensions</a:t>
            </a:r>
            <a:r>
              <a:rPr lang="zh-CN" altLang="en-US" sz="2400" dirty="0"/>
              <a:t>分为</a:t>
            </a:r>
            <a:r>
              <a:rPr lang="en-US" altLang="zh-CN" sz="2400" dirty="0"/>
              <a:t>6</a:t>
            </a:r>
            <a:r>
              <a:rPr lang="zh-CN" altLang="en-US" sz="2400" dirty="0"/>
              <a:t>个</a:t>
            </a:r>
            <a:r>
              <a:rPr lang="en-US" altLang="zh-CN" sz="2400" dirty="0"/>
              <a:t>well defined </a:t>
            </a:r>
            <a:r>
              <a:rPr lang="zh-CN" altLang="en-US" sz="2400" dirty="0"/>
              <a:t>方面，受训学生三人标注同一帖子是否包括以上哪些</a:t>
            </a:r>
            <a:r>
              <a:rPr lang="en-US" altLang="zh-CN" sz="2400" dirty="0"/>
              <a:t>aspects</a:t>
            </a:r>
            <a:r>
              <a:rPr lang="zh-CN" altLang="en-US" sz="2400" dirty="0"/>
              <a:t>，最终生成</a:t>
            </a:r>
            <a:r>
              <a:rPr lang="en-US" altLang="zh-CN" sz="2400" dirty="0"/>
              <a:t>3281</a:t>
            </a:r>
            <a:r>
              <a:rPr lang="zh-CN" altLang="en-US" sz="2400" dirty="0"/>
              <a:t>段标注数据。对学生间的标注相似度进行了评估。</a:t>
            </a:r>
          </a:p>
        </p:txBody>
      </p:sp>
      <p:pic>
        <p:nvPicPr>
          <p:cNvPr id="13" name="图片 12">
            <a:extLst>
              <a:ext uri="{FF2B5EF4-FFF2-40B4-BE49-F238E27FC236}">
                <a16:creationId xmlns:a16="http://schemas.microsoft.com/office/drawing/2014/main" id="{DC270E01-9FFF-5E51-C67D-CB81E791D4B4}"/>
              </a:ext>
            </a:extLst>
          </p:cNvPr>
          <p:cNvPicPr>
            <a:picLocks noChangeAspect="1"/>
          </p:cNvPicPr>
          <p:nvPr/>
        </p:nvPicPr>
        <p:blipFill>
          <a:blip r:embed="rId4"/>
          <a:stretch>
            <a:fillRect/>
          </a:stretch>
        </p:blipFill>
        <p:spPr>
          <a:xfrm>
            <a:off x="654098" y="5440038"/>
            <a:ext cx="7852339" cy="788932"/>
          </a:xfrm>
          <a:prstGeom prst="rect">
            <a:avLst/>
          </a:prstGeom>
        </p:spPr>
      </p:pic>
    </p:spTree>
    <p:extLst>
      <p:ext uri="{BB962C8B-B14F-4D97-AF65-F5344CB8AC3E}">
        <p14:creationId xmlns:p14="http://schemas.microsoft.com/office/powerpoint/2010/main" val="29754550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内容占位符 10">
            <a:extLst>
              <a:ext uri="{FF2B5EF4-FFF2-40B4-BE49-F238E27FC236}">
                <a16:creationId xmlns:a16="http://schemas.microsoft.com/office/drawing/2014/main" id="{7212A1A6-B8B0-29CF-F1ED-C159EDE7CE23}"/>
              </a:ext>
            </a:extLst>
          </p:cNvPr>
          <p:cNvPicPr>
            <a:picLocks noGrp="1" noChangeAspect="1"/>
          </p:cNvPicPr>
          <p:nvPr>
            <p:ph idx="1"/>
          </p:nvPr>
        </p:nvPicPr>
        <p:blipFill>
          <a:blip r:embed="rId2"/>
          <a:stretch>
            <a:fillRect/>
          </a:stretch>
        </p:blipFill>
        <p:spPr>
          <a:xfrm>
            <a:off x="2005012" y="764235"/>
            <a:ext cx="8181975" cy="2162175"/>
          </a:xfrm>
        </p:spPr>
      </p:pic>
      <p:sp>
        <p:nvSpPr>
          <p:cNvPr id="12" name="文本框 11">
            <a:extLst>
              <a:ext uri="{FF2B5EF4-FFF2-40B4-BE49-F238E27FC236}">
                <a16:creationId xmlns:a16="http://schemas.microsoft.com/office/drawing/2014/main" id="{8FBC9513-EEC8-B756-0269-099239978AF2}"/>
              </a:ext>
            </a:extLst>
          </p:cNvPr>
          <p:cNvSpPr txBox="1"/>
          <p:nvPr/>
        </p:nvSpPr>
        <p:spPr>
          <a:xfrm>
            <a:off x="1342239" y="3429000"/>
            <a:ext cx="9706062" cy="1938992"/>
          </a:xfrm>
          <a:prstGeom prst="rect">
            <a:avLst/>
          </a:prstGeom>
          <a:noFill/>
        </p:spPr>
        <p:txBody>
          <a:bodyPr wrap="square" rtlCol="0">
            <a:spAutoFit/>
          </a:bodyPr>
          <a:lstStyle/>
          <a:p>
            <a:r>
              <a:rPr lang="en-US" altLang="zh-CN" sz="2400" dirty="0"/>
              <a:t>Interpersonal Risk Factors (IRF)</a:t>
            </a:r>
            <a:r>
              <a:rPr lang="zh-CN" altLang="en-US" sz="2400" dirty="0"/>
              <a:t>，人际交往中的风险因素被认为是自杀的主要原因。本数据集对</a:t>
            </a:r>
            <a:r>
              <a:rPr lang="en-US" altLang="zh-CN" sz="2400" dirty="0"/>
              <a:t>reddit</a:t>
            </a:r>
            <a:r>
              <a:rPr lang="zh-CN" altLang="en-US" sz="2400" dirty="0"/>
              <a:t>上自我披露的文本数据进行了两项</a:t>
            </a:r>
            <a:r>
              <a:rPr lang="en-US" altLang="zh-CN" sz="2400" dirty="0"/>
              <a:t>IRF</a:t>
            </a:r>
            <a:r>
              <a:rPr lang="zh-CN" altLang="en-US" sz="2400" dirty="0"/>
              <a:t>的标注：</a:t>
            </a:r>
            <a:r>
              <a:rPr lang="en-US" altLang="zh-CN" sz="2400" dirty="0"/>
              <a:t>Thwarted Belongingness (TBE) and (ii) Perceived Burdensomeness (PBU)</a:t>
            </a:r>
            <a:r>
              <a:rPr lang="zh-CN" altLang="en-US" sz="2400" dirty="0"/>
              <a:t>，数据集总共有大约</a:t>
            </a:r>
            <a:r>
              <a:rPr lang="en-US" altLang="zh-CN" sz="2400" dirty="0"/>
              <a:t>3200</a:t>
            </a:r>
            <a:r>
              <a:rPr lang="zh-CN" altLang="en-US" sz="2400" dirty="0"/>
              <a:t>段文本</a:t>
            </a:r>
            <a:endParaRPr lang="en-US" altLang="zh-CN" sz="2400" dirty="0"/>
          </a:p>
          <a:p>
            <a:r>
              <a:rPr lang="zh-CN" altLang="en-US" sz="2400" dirty="0"/>
              <a:t>（大家怎么都用</a:t>
            </a:r>
            <a:r>
              <a:rPr lang="en-US" altLang="zh-CN" sz="2400" dirty="0"/>
              <a:t>r/depression and r/</a:t>
            </a:r>
            <a:r>
              <a:rPr lang="en-US" altLang="zh-CN" sz="2400" dirty="0" err="1"/>
              <a:t>SuicideWatch</a:t>
            </a:r>
            <a:r>
              <a:rPr lang="zh-CN" altLang="en-US" sz="2400" dirty="0"/>
              <a:t>）</a:t>
            </a:r>
          </a:p>
        </p:txBody>
      </p:sp>
    </p:spTree>
    <p:extLst>
      <p:ext uri="{BB962C8B-B14F-4D97-AF65-F5344CB8AC3E}">
        <p14:creationId xmlns:p14="http://schemas.microsoft.com/office/powerpoint/2010/main" val="289714480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F5F55BEC-DE3C-6CD1-8DA0-6D491F4871F9}"/>
              </a:ext>
            </a:extLst>
          </p:cNvPr>
          <p:cNvSpPr>
            <a:spLocks noGrp="1"/>
          </p:cNvSpPr>
          <p:nvPr>
            <p:ph idx="1"/>
          </p:nvPr>
        </p:nvSpPr>
        <p:spPr>
          <a:xfrm>
            <a:off x="334861" y="233530"/>
            <a:ext cx="10515600" cy="4351338"/>
          </a:xfrm>
        </p:spPr>
        <p:txBody>
          <a:bodyPr/>
          <a:lstStyle/>
          <a:p>
            <a:r>
              <a:rPr lang="zh-CN" altLang="en-US" dirty="0"/>
              <a:t>专家：</a:t>
            </a:r>
            <a:r>
              <a:rPr lang="en-US" altLang="zh-CN" dirty="0"/>
              <a:t>a clinical psychologist,</a:t>
            </a:r>
            <a:r>
              <a:rPr lang="zh-CN" altLang="en-US" dirty="0"/>
              <a:t> </a:t>
            </a:r>
            <a:r>
              <a:rPr lang="en-US" altLang="zh-CN" dirty="0"/>
              <a:t>a rehabilitation counselor and a social NLP expert</a:t>
            </a:r>
          </a:p>
          <a:p>
            <a:r>
              <a:rPr lang="en-US" altLang="zh-CN" dirty="0"/>
              <a:t>Students: 3 postgraduates</a:t>
            </a:r>
          </a:p>
          <a:p>
            <a:r>
              <a:rPr lang="zh-CN" altLang="en-US" dirty="0"/>
              <a:t>经过</a:t>
            </a:r>
            <a:r>
              <a:rPr lang="en-US" altLang="zh-CN" dirty="0"/>
              <a:t>8h training</a:t>
            </a:r>
            <a:r>
              <a:rPr lang="zh-CN" altLang="en-US" dirty="0"/>
              <a:t>和试验标注，标注每段</a:t>
            </a:r>
            <a:endParaRPr lang="en-US" altLang="zh-CN" dirty="0"/>
          </a:p>
          <a:p>
            <a:pPr marL="0" indent="0">
              <a:buNone/>
            </a:pPr>
            <a:r>
              <a:rPr lang="zh-CN" altLang="en-US" dirty="0"/>
              <a:t>有无</a:t>
            </a:r>
            <a:r>
              <a:rPr lang="en-US" altLang="zh-CN" dirty="0"/>
              <a:t>TBE/PBU</a:t>
            </a:r>
          </a:p>
          <a:p>
            <a:r>
              <a:rPr lang="en-US" altLang="zh-CN" dirty="0" err="1"/>
              <a:t>Fliess</a:t>
            </a:r>
            <a:r>
              <a:rPr lang="en-US" altLang="zh-CN" dirty="0"/>
              <a:t>’ Kappa </a:t>
            </a:r>
            <a:r>
              <a:rPr lang="zh-CN" altLang="en-US" dirty="0"/>
              <a:t>相似度为</a:t>
            </a:r>
            <a:r>
              <a:rPr lang="en-US" altLang="zh-CN" dirty="0"/>
              <a:t>78.83% and 82.39%</a:t>
            </a:r>
          </a:p>
          <a:p>
            <a:r>
              <a:rPr lang="zh-CN" altLang="en-US" dirty="0"/>
              <a:t>测试了不同模型在数据集上的表现</a:t>
            </a:r>
            <a:endParaRPr lang="en-US" altLang="zh-CN" dirty="0"/>
          </a:p>
        </p:txBody>
      </p:sp>
      <p:pic>
        <p:nvPicPr>
          <p:cNvPr id="5" name="图片 4">
            <a:extLst>
              <a:ext uri="{FF2B5EF4-FFF2-40B4-BE49-F238E27FC236}">
                <a16:creationId xmlns:a16="http://schemas.microsoft.com/office/drawing/2014/main" id="{FCDCAA6B-FD6F-0733-53FF-F2263F1B2416}"/>
              </a:ext>
            </a:extLst>
          </p:cNvPr>
          <p:cNvPicPr>
            <a:picLocks noChangeAspect="1"/>
          </p:cNvPicPr>
          <p:nvPr/>
        </p:nvPicPr>
        <p:blipFill>
          <a:blip r:embed="rId2"/>
          <a:stretch>
            <a:fillRect/>
          </a:stretch>
        </p:blipFill>
        <p:spPr>
          <a:xfrm>
            <a:off x="7508934" y="709378"/>
            <a:ext cx="4410075" cy="3057525"/>
          </a:xfrm>
          <a:prstGeom prst="rect">
            <a:avLst/>
          </a:prstGeom>
        </p:spPr>
      </p:pic>
      <p:pic>
        <p:nvPicPr>
          <p:cNvPr id="9" name="图片 8">
            <a:extLst>
              <a:ext uri="{FF2B5EF4-FFF2-40B4-BE49-F238E27FC236}">
                <a16:creationId xmlns:a16="http://schemas.microsoft.com/office/drawing/2014/main" id="{04427292-E6F1-C54C-DA48-F67D77DFEAB9}"/>
              </a:ext>
            </a:extLst>
          </p:cNvPr>
          <p:cNvPicPr>
            <a:picLocks noChangeAspect="1"/>
          </p:cNvPicPr>
          <p:nvPr/>
        </p:nvPicPr>
        <p:blipFill>
          <a:blip r:embed="rId3"/>
          <a:stretch>
            <a:fillRect/>
          </a:stretch>
        </p:blipFill>
        <p:spPr>
          <a:xfrm>
            <a:off x="5074948" y="3766903"/>
            <a:ext cx="6309787" cy="2730197"/>
          </a:xfrm>
          <a:prstGeom prst="rect">
            <a:avLst/>
          </a:prstGeom>
        </p:spPr>
      </p:pic>
    </p:spTree>
    <p:extLst>
      <p:ext uri="{BB962C8B-B14F-4D97-AF65-F5344CB8AC3E}">
        <p14:creationId xmlns:p14="http://schemas.microsoft.com/office/powerpoint/2010/main" val="143597664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B68ECA0-3675-D31C-0DE9-71B70CA1D0C5}"/>
              </a:ext>
            </a:extLst>
          </p:cNvPr>
          <p:cNvSpPr>
            <a:spLocks noGrp="1"/>
          </p:cNvSpPr>
          <p:nvPr>
            <p:ph type="title"/>
          </p:nvPr>
        </p:nvSpPr>
        <p:spPr/>
        <p:txBody>
          <a:bodyPr/>
          <a:lstStyle/>
          <a:p>
            <a:endParaRPr lang="zh-CN" altLang="en-US"/>
          </a:p>
        </p:txBody>
      </p:sp>
      <p:pic>
        <p:nvPicPr>
          <p:cNvPr id="7" name="内容占位符 6">
            <a:extLst>
              <a:ext uri="{FF2B5EF4-FFF2-40B4-BE49-F238E27FC236}">
                <a16:creationId xmlns:a16="http://schemas.microsoft.com/office/drawing/2014/main" id="{B735EF24-B669-EF06-A31A-5B67B1E7595F}"/>
              </a:ext>
            </a:extLst>
          </p:cNvPr>
          <p:cNvPicPr>
            <a:picLocks noGrp="1" noChangeAspect="1"/>
          </p:cNvPicPr>
          <p:nvPr>
            <p:ph idx="1"/>
          </p:nvPr>
        </p:nvPicPr>
        <p:blipFill>
          <a:blip r:embed="rId2"/>
          <a:stretch>
            <a:fillRect/>
          </a:stretch>
        </p:blipFill>
        <p:spPr>
          <a:xfrm>
            <a:off x="838200" y="365124"/>
            <a:ext cx="9538982" cy="6287983"/>
          </a:xfrm>
          <a:prstGeom prst="rect">
            <a:avLst/>
          </a:prstGeom>
        </p:spPr>
      </p:pic>
    </p:spTree>
    <p:extLst>
      <p:ext uri="{BB962C8B-B14F-4D97-AF65-F5344CB8AC3E}">
        <p14:creationId xmlns:p14="http://schemas.microsoft.com/office/powerpoint/2010/main" val="315556957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1A03C291-E03E-004A-65D8-6F5EC5333C1A}"/>
              </a:ext>
            </a:extLst>
          </p:cNvPr>
          <p:cNvSpPr>
            <a:spLocks noGrp="1"/>
          </p:cNvSpPr>
          <p:nvPr>
            <p:ph idx="1"/>
          </p:nvPr>
        </p:nvSpPr>
        <p:spPr/>
        <p:txBody>
          <a:bodyPr/>
          <a:lstStyle/>
          <a:p>
            <a:r>
              <a:rPr lang="zh-CN" altLang="en-US" dirty="0"/>
              <a:t>如法炮制真行吧（</a:t>
            </a:r>
            <a:r>
              <a:rPr lang="en-US" altLang="zh-CN" dirty="0"/>
              <a:t>23</a:t>
            </a:r>
            <a:r>
              <a:rPr lang="zh-CN" altLang="en-US" dirty="0"/>
              <a:t>年</a:t>
            </a:r>
            <a:r>
              <a:rPr lang="en-US" altLang="zh-CN" dirty="0"/>
              <a:t>~20+</a:t>
            </a:r>
            <a:r>
              <a:rPr lang="zh-CN" altLang="en-US" dirty="0"/>
              <a:t>引用量，</a:t>
            </a:r>
            <a:r>
              <a:rPr lang="en-US" altLang="zh-CN" dirty="0"/>
              <a:t>24</a:t>
            </a:r>
            <a:r>
              <a:rPr lang="zh-CN" altLang="en-US" dirty="0"/>
              <a:t>年目前</a:t>
            </a:r>
            <a:r>
              <a:rPr lang="en-US" altLang="zh-CN" dirty="0"/>
              <a:t>6cites</a:t>
            </a:r>
          </a:p>
          <a:p>
            <a:r>
              <a:rPr lang="zh-CN" altLang="en-US" dirty="0"/>
              <a:t>主要精力在于标注的专业性、科学性，其余只要进行实验即可</a:t>
            </a:r>
            <a:endParaRPr lang="en-US" altLang="zh-CN" dirty="0"/>
          </a:p>
          <a:p>
            <a:pPr marL="0" indent="0">
              <a:buNone/>
            </a:pPr>
            <a:r>
              <a:rPr lang="zh-CN" altLang="en-US" dirty="0"/>
              <a:t>（感觉他们获取</a:t>
            </a:r>
            <a:r>
              <a:rPr lang="en-US" altLang="zh-CN" dirty="0"/>
              <a:t>reddit</a:t>
            </a:r>
            <a:r>
              <a:rPr lang="zh-CN" altLang="en-US" dirty="0"/>
              <a:t>数据好像没什么难度）</a:t>
            </a:r>
          </a:p>
        </p:txBody>
      </p:sp>
    </p:spTree>
    <p:extLst>
      <p:ext uri="{BB962C8B-B14F-4D97-AF65-F5344CB8AC3E}">
        <p14:creationId xmlns:p14="http://schemas.microsoft.com/office/powerpoint/2010/main" val="182513166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EEC907-C6FC-117F-30D9-4A380246F5F8}"/>
              </a:ext>
            </a:extLst>
          </p:cNvPr>
          <p:cNvSpPr>
            <a:spLocks noGrp="1"/>
          </p:cNvSpPr>
          <p:nvPr>
            <p:ph type="title"/>
          </p:nvPr>
        </p:nvSpPr>
        <p:spPr/>
        <p:txBody>
          <a:bodyPr/>
          <a:lstStyle/>
          <a:p>
            <a:r>
              <a:rPr lang="en-US" altLang="zh-CN" dirty="0"/>
              <a:t>CAMS</a:t>
            </a:r>
            <a:endParaRPr lang="zh-CN" altLang="en-US" dirty="0"/>
          </a:p>
        </p:txBody>
      </p:sp>
      <p:pic>
        <p:nvPicPr>
          <p:cNvPr id="5" name="内容占位符 4">
            <a:extLst>
              <a:ext uri="{FF2B5EF4-FFF2-40B4-BE49-F238E27FC236}">
                <a16:creationId xmlns:a16="http://schemas.microsoft.com/office/drawing/2014/main" id="{1BEC8E51-8581-3239-77C0-E288DEE5C860}"/>
              </a:ext>
            </a:extLst>
          </p:cNvPr>
          <p:cNvPicPr>
            <a:picLocks noGrp="1" noChangeAspect="1"/>
          </p:cNvPicPr>
          <p:nvPr>
            <p:ph idx="1"/>
          </p:nvPr>
        </p:nvPicPr>
        <p:blipFill>
          <a:blip r:embed="rId2"/>
          <a:stretch>
            <a:fillRect/>
          </a:stretch>
        </p:blipFill>
        <p:spPr>
          <a:xfrm>
            <a:off x="1375226" y="1409350"/>
            <a:ext cx="9223596" cy="3661802"/>
          </a:xfrm>
        </p:spPr>
      </p:pic>
    </p:spTree>
    <p:extLst>
      <p:ext uri="{BB962C8B-B14F-4D97-AF65-F5344CB8AC3E}">
        <p14:creationId xmlns:p14="http://schemas.microsoft.com/office/powerpoint/2010/main" val="129916981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88FA95-06AD-EED3-5C4C-E82971569C64}"/>
              </a:ext>
            </a:extLst>
          </p:cNvPr>
          <p:cNvSpPr>
            <a:spLocks noGrp="1"/>
          </p:cNvSpPr>
          <p:nvPr>
            <p:ph type="title"/>
          </p:nvPr>
        </p:nvSpPr>
        <p:spPr/>
        <p:txBody>
          <a:bodyPr/>
          <a:lstStyle/>
          <a:p>
            <a:r>
              <a:rPr lang="zh-CN" altLang="en-US" dirty="0"/>
              <a:t>需要学习的操作能力：</a:t>
            </a:r>
          </a:p>
        </p:txBody>
      </p:sp>
      <p:sp>
        <p:nvSpPr>
          <p:cNvPr id="3" name="内容占位符 2">
            <a:extLst>
              <a:ext uri="{FF2B5EF4-FFF2-40B4-BE49-F238E27FC236}">
                <a16:creationId xmlns:a16="http://schemas.microsoft.com/office/drawing/2014/main" id="{88B45C54-2BE4-2511-3DA1-19BBDCA682A2}"/>
              </a:ext>
            </a:extLst>
          </p:cNvPr>
          <p:cNvSpPr>
            <a:spLocks noGrp="1"/>
          </p:cNvSpPr>
          <p:nvPr>
            <p:ph idx="1"/>
          </p:nvPr>
        </p:nvSpPr>
        <p:spPr/>
        <p:txBody>
          <a:bodyPr/>
          <a:lstStyle/>
          <a:p>
            <a:r>
              <a:rPr lang="en-US" altLang="zh-CN" dirty="0"/>
              <a:t>1</a:t>
            </a:r>
            <a:r>
              <a:rPr lang="zh-CN" altLang="en-US" dirty="0"/>
              <a:t>、网页爬取数据</a:t>
            </a:r>
            <a:endParaRPr lang="en-US" altLang="zh-CN" dirty="0"/>
          </a:p>
          <a:p>
            <a:r>
              <a:rPr lang="en-US" altLang="zh-CN" dirty="0"/>
              <a:t>2</a:t>
            </a:r>
            <a:r>
              <a:rPr lang="zh-CN" altLang="en-US" dirty="0"/>
              <a:t>、社交媒体爬取数据</a:t>
            </a:r>
            <a:endParaRPr lang="en-US" altLang="zh-CN" dirty="0"/>
          </a:p>
          <a:p>
            <a:r>
              <a:rPr lang="en-US" altLang="zh-CN" dirty="0"/>
              <a:t>3</a:t>
            </a:r>
            <a:r>
              <a:rPr lang="zh-CN" altLang="en-US" dirty="0"/>
              <a:t>、文本进行处理</a:t>
            </a:r>
            <a:endParaRPr lang="en-US" altLang="zh-CN" dirty="0"/>
          </a:p>
          <a:p>
            <a:r>
              <a:rPr lang="en-US" altLang="zh-CN" dirty="0"/>
              <a:t>4</a:t>
            </a:r>
            <a:r>
              <a:rPr lang="zh-CN" altLang="en-US" dirty="0"/>
              <a:t>、</a:t>
            </a:r>
          </a:p>
        </p:txBody>
      </p:sp>
    </p:spTree>
    <p:extLst>
      <p:ext uri="{BB962C8B-B14F-4D97-AF65-F5344CB8AC3E}">
        <p14:creationId xmlns:p14="http://schemas.microsoft.com/office/powerpoint/2010/main" val="341622430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C63515-2F71-48A0-EB05-0AA32868C606}"/>
              </a:ext>
            </a:extLst>
          </p:cNvPr>
          <p:cNvSpPr>
            <a:spLocks noGrp="1"/>
          </p:cNvSpPr>
          <p:nvPr>
            <p:ph type="title"/>
          </p:nvPr>
        </p:nvSpPr>
        <p:spPr/>
        <p:txBody>
          <a:bodyPr/>
          <a:lstStyle/>
          <a:p>
            <a:r>
              <a:rPr lang="zh-CN" altLang="en-US" dirty="0"/>
              <a:t>学习制作爬虫</a:t>
            </a:r>
          </a:p>
        </p:txBody>
      </p:sp>
      <p:sp>
        <p:nvSpPr>
          <p:cNvPr id="3" name="内容占位符 2">
            <a:extLst>
              <a:ext uri="{FF2B5EF4-FFF2-40B4-BE49-F238E27FC236}">
                <a16:creationId xmlns:a16="http://schemas.microsoft.com/office/drawing/2014/main" id="{03909ABD-AFE6-634C-2919-CB56ACBFFACE}"/>
              </a:ext>
            </a:extLst>
          </p:cNvPr>
          <p:cNvSpPr>
            <a:spLocks noGrp="1"/>
          </p:cNvSpPr>
          <p:nvPr>
            <p:ph idx="1"/>
          </p:nvPr>
        </p:nvSpPr>
        <p:spPr/>
        <p:txBody>
          <a:bodyPr/>
          <a:lstStyle/>
          <a:p>
            <a:r>
              <a:rPr lang="zh-CN" altLang="en-US" dirty="0"/>
              <a:t>了解网页的基本结构（</a:t>
            </a:r>
            <a:r>
              <a:rPr lang="en-US" altLang="zh-CN" dirty="0"/>
              <a:t>html</a:t>
            </a:r>
            <a:r>
              <a:rPr lang="zh-CN" altLang="en-US" dirty="0"/>
              <a:t>）</a:t>
            </a:r>
            <a:endParaRPr lang="en-US" altLang="zh-CN" dirty="0"/>
          </a:p>
          <a:p>
            <a:r>
              <a:rPr lang="zh-CN" altLang="en-US" dirty="0"/>
              <a:t>学会调用</a:t>
            </a:r>
            <a:r>
              <a:rPr lang="en-US" altLang="zh-CN" dirty="0"/>
              <a:t>python</a:t>
            </a:r>
            <a:r>
              <a:rPr lang="zh-CN" altLang="en-US" dirty="0"/>
              <a:t>上的有关库</a:t>
            </a:r>
            <a:endParaRPr lang="en-US" altLang="zh-CN" dirty="0"/>
          </a:p>
          <a:p>
            <a:r>
              <a:rPr lang="zh-CN" altLang="en-US" dirty="0"/>
              <a:t>不同的网站需要注意其规章制度</a:t>
            </a:r>
            <a:endParaRPr lang="en-US" altLang="zh-CN" dirty="0"/>
          </a:p>
          <a:p>
            <a:r>
              <a:rPr lang="zh-CN" altLang="en-US" dirty="0"/>
              <a:t>和反爬措施对抗</a:t>
            </a:r>
          </a:p>
        </p:txBody>
      </p:sp>
    </p:spTree>
    <p:extLst>
      <p:ext uri="{BB962C8B-B14F-4D97-AF65-F5344CB8AC3E}">
        <p14:creationId xmlns:p14="http://schemas.microsoft.com/office/powerpoint/2010/main" val="154408495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3F5111-D087-0054-76DE-E970234937C3}"/>
              </a:ext>
            </a:extLst>
          </p:cNvPr>
          <p:cNvSpPr>
            <a:spLocks noGrp="1"/>
          </p:cNvSpPr>
          <p:nvPr>
            <p:ph type="title"/>
          </p:nvPr>
        </p:nvSpPr>
        <p:spPr/>
        <p:txBody>
          <a:bodyPr/>
          <a:lstStyle/>
          <a:p>
            <a:r>
              <a:rPr lang="en-US" altLang="zh-CN" dirty="0"/>
              <a:t>html</a:t>
            </a:r>
            <a:endParaRPr lang="zh-CN" altLang="en-US" dirty="0"/>
          </a:p>
        </p:txBody>
      </p:sp>
      <p:sp>
        <p:nvSpPr>
          <p:cNvPr id="3" name="内容占位符 2">
            <a:extLst>
              <a:ext uri="{FF2B5EF4-FFF2-40B4-BE49-F238E27FC236}">
                <a16:creationId xmlns:a16="http://schemas.microsoft.com/office/drawing/2014/main" id="{B3707A24-CAC4-5189-B860-B990C5B02321}"/>
              </a:ext>
            </a:extLst>
          </p:cNvPr>
          <p:cNvSpPr>
            <a:spLocks noGrp="1"/>
          </p:cNvSpPr>
          <p:nvPr>
            <p:ph idx="1"/>
          </p:nvPr>
        </p:nvSpPr>
        <p:spPr/>
        <p:txBody>
          <a:bodyPr/>
          <a:lstStyle/>
          <a:p>
            <a:r>
              <a:rPr lang="zh-CN" altLang="en-US" dirty="0"/>
              <a:t>网页由</a:t>
            </a:r>
            <a:r>
              <a:rPr lang="en-US" altLang="zh-CN" dirty="0"/>
              <a:t>html, CSS, </a:t>
            </a:r>
            <a:r>
              <a:rPr lang="en-US" altLang="zh-CN" dirty="0" err="1"/>
              <a:t>javascript</a:t>
            </a:r>
            <a:r>
              <a:rPr lang="zh-CN" altLang="en-US" dirty="0"/>
              <a:t>三大要素组成</a:t>
            </a:r>
            <a:endParaRPr lang="en-US" altLang="zh-CN" dirty="0"/>
          </a:p>
          <a:p>
            <a:r>
              <a:rPr lang="en-US" altLang="zh-CN" dirty="0"/>
              <a:t>Html</a:t>
            </a:r>
            <a:r>
              <a:rPr lang="zh-CN" altLang="en-US" dirty="0"/>
              <a:t>文件储存文本内容，是学习爬虫的主要重点</a:t>
            </a:r>
          </a:p>
        </p:txBody>
      </p:sp>
    </p:spTree>
    <p:extLst>
      <p:ext uri="{BB962C8B-B14F-4D97-AF65-F5344CB8AC3E}">
        <p14:creationId xmlns:p14="http://schemas.microsoft.com/office/powerpoint/2010/main" val="349429811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92698B-E66D-F51B-9EA5-F1CAAFB7EDC4}"/>
              </a:ext>
            </a:extLst>
          </p:cNvPr>
          <p:cNvSpPr>
            <a:spLocks noGrp="1"/>
          </p:cNvSpPr>
          <p:nvPr>
            <p:ph type="title"/>
          </p:nvPr>
        </p:nvSpPr>
        <p:spPr/>
        <p:txBody>
          <a:bodyPr/>
          <a:lstStyle/>
          <a:p>
            <a:r>
              <a:rPr lang="en-US" altLang="zh-CN" dirty="0"/>
              <a:t>python</a:t>
            </a:r>
            <a:endParaRPr lang="zh-CN" altLang="en-US" dirty="0"/>
          </a:p>
        </p:txBody>
      </p:sp>
      <p:sp>
        <p:nvSpPr>
          <p:cNvPr id="3" name="内容占位符 2">
            <a:extLst>
              <a:ext uri="{FF2B5EF4-FFF2-40B4-BE49-F238E27FC236}">
                <a16:creationId xmlns:a16="http://schemas.microsoft.com/office/drawing/2014/main" id="{8FF74205-F09C-E464-C7C2-D59D78D2595C}"/>
              </a:ext>
            </a:extLst>
          </p:cNvPr>
          <p:cNvSpPr>
            <a:spLocks noGrp="1"/>
          </p:cNvSpPr>
          <p:nvPr>
            <p:ph idx="1"/>
          </p:nvPr>
        </p:nvSpPr>
        <p:spPr/>
        <p:txBody>
          <a:bodyPr/>
          <a:lstStyle/>
          <a:p>
            <a:r>
              <a:rPr lang="zh-CN" altLang="en-US" dirty="0"/>
              <a:t>一般主要使用</a:t>
            </a:r>
            <a:r>
              <a:rPr lang="en-US" altLang="zh-CN" dirty="0"/>
              <a:t>request</a:t>
            </a:r>
            <a:r>
              <a:rPr lang="zh-CN" altLang="en-US" dirty="0"/>
              <a:t>和</a:t>
            </a:r>
            <a:r>
              <a:rPr lang="en-US" altLang="zh-CN" dirty="0" err="1"/>
              <a:t>beautifulsoup</a:t>
            </a:r>
            <a:r>
              <a:rPr lang="zh-CN" altLang="en-US" dirty="0"/>
              <a:t>两个库</a:t>
            </a:r>
            <a:endParaRPr lang="en-US" altLang="zh-CN" dirty="0"/>
          </a:p>
          <a:p>
            <a:r>
              <a:rPr lang="en-US" altLang="zh-CN" dirty="0"/>
              <a:t>Request</a:t>
            </a:r>
            <a:r>
              <a:rPr lang="zh-CN" altLang="en-US" dirty="0"/>
              <a:t>用于爬取</a:t>
            </a:r>
            <a:r>
              <a:rPr lang="en-US" altLang="zh-CN" dirty="0"/>
              <a:t>html</a:t>
            </a:r>
            <a:r>
              <a:rPr lang="zh-CN" altLang="en-US" dirty="0"/>
              <a:t>文本，一般使用</a:t>
            </a:r>
            <a:r>
              <a:rPr lang="en-US" altLang="zh-CN" dirty="0" err="1"/>
              <a:t>request.get</a:t>
            </a:r>
            <a:r>
              <a:rPr lang="zh-CN" altLang="en-US" dirty="0"/>
              <a:t>即可</a:t>
            </a:r>
            <a:endParaRPr lang="en-US" altLang="zh-CN" dirty="0"/>
          </a:p>
          <a:p>
            <a:r>
              <a:rPr lang="en-US" altLang="zh-CN" dirty="0" err="1"/>
              <a:t>Beautifulsoup</a:t>
            </a:r>
            <a:r>
              <a:rPr lang="zh-CN" altLang="en-US" dirty="0"/>
              <a:t>用于将</a:t>
            </a:r>
            <a:r>
              <a:rPr lang="en-US" altLang="zh-CN" dirty="0"/>
              <a:t>html</a:t>
            </a:r>
            <a:r>
              <a:rPr lang="zh-CN" altLang="en-US" dirty="0"/>
              <a:t>文本处理为可读的</a:t>
            </a:r>
            <a:r>
              <a:rPr lang="en-US" altLang="zh-CN" dirty="0"/>
              <a:t>string</a:t>
            </a:r>
            <a:endParaRPr lang="zh-CN" altLang="en-US" dirty="0"/>
          </a:p>
        </p:txBody>
      </p:sp>
    </p:spTree>
    <p:extLst>
      <p:ext uri="{BB962C8B-B14F-4D97-AF65-F5344CB8AC3E}">
        <p14:creationId xmlns:p14="http://schemas.microsoft.com/office/powerpoint/2010/main" val="7913497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A73C9C-75D0-B4FC-0EF9-D01BFC080CBE}"/>
              </a:ext>
            </a:extLst>
          </p:cNvPr>
          <p:cNvSpPr>
            <a:spLocks noGrp="1"/>
          </p:cNvSpPr>
          <p:nvPr>
            <p:ph type="title"/>
          </p:nvPr>
        </p:nvSpPr>
        <p:spPr/>
        <p:txBody>
          <a:bodyPr/>
          <a:lstStyle/>
          <a:p>
            <a:endParaRPr lang="zh-CN" altLang="en-US"/>
          </a:p>
        </p:txBody>
      </p:sp>
      <p:pic>
        <p:nvPicPr>
          <p:cNvPr id="5" name="内容占位符 4">
            <a:extLst>
              <a:ext uri="{FF2B5EF4-FFF2-40B4-BE49-F238E27FC236}">
                <a16:creationId xmlns:a16="http://schemas.microsoft.com/office/drawing/2014/main" id="{E10A76E8-8455-8BC2-798E-C11C0A612728}"/>
              </a:ext>
            </a:extLst>
          </p:cNvPr>
          <p:cNvPicPr>
            <a:picLocks noGrp="1" noChangeAspect="1"/>
          </p:cNvPicPr>
          <p:nvPr>
            <p:ph idx="1"/>
          </p:nvPr>
        </p:nvPicPr>
        <p:blipFill>
          <a:blip r:embed="rId2"/>
          <a:stretch>
            <a:fillRect/>
          </a:stretch>
        </p:blipFill>
        <p:spPr>
          <a:xfrm>
            <a:off x="167485" y="206550"/>
            <a:ext cx="7494755" cy="4351338"/>
          </a:xfrm>
        </p:spPr>
      </p:pic>
      <p:sp>
        <p:nvSpPr>
          <p:cNvPr id="8" name="文本框 7">
            <a:extLst>
              <a:ext uri="{FF2B5EF4-FFF2-40B4-BE49-F238E27FC236}">
                <a16:creationId xmlns:a16="http://schemas.microsoft.com/office/drawing/2014/main" id="{A8F8C15D-A308-4737-C753-90BF1206098A}"/>
              </a:ext>
            </a:extLst>
          </p:cNvPr>
          <p:cNvSpPr txBox="1"/>
          <p:nvPr/>
        </p:nvSpPr>
        <p:spPr>
          <a:xfrm>
            <a:off x="2834779" y="4180344"/>
            <a:ext cx="9287312" cy="2677656"/>
          </a:xfrm>
          <a:prstGeom prst="rect">
            <a:avLst/>
          </a:prstGeom>
          <a:noFill/>
        </p:spPr>
        <p:txBody>
          <a:bodyPr wrap="square" rtlCol="0">
            <a:spAutoFit/>
          </a:bodyPr>
          <a:lstStyle/>
          <a:p>
            <a:r>
              <a:rPr lang="zh-CN" altLang="en-US" sz="2800" dirty="0"/>
              <a:t>主要为人工收集，少数为人工进行弱监督</a:t>
            </a:r>
            <a:endParaRPr lang="en-US" altLang="zh-CN" sz="2800" dirty="0"/>
          </a:p>
          <a:p>
            <a:r>
              <a:rPr lang="zh-CN" altLang="en-US" sz="2800" dirty="0"/>
              <a:t>最大数据量为</a:t>
            </a:r>
            <a:r>
              <a:rPr lang="en-US" altLang="zh-CN" sz="2800" dirty="0"/>
              <a:t>4399K</a:t>
            </a:r>
            <a:r>
              <a:rPr lang="zh-CN" altLang="en-US" sz="2800" dirty="0"/>
              <a:t>的</a:t>
            </a:r>
            <a:r>
              <a:rPr lang="en-US" altLang="zh-CN" sz="2800" dirty="0"/>
              <a:t>SMHD</a:t>
            </a:r>
            <a:r>
              <a:rPr lang="zh-CN" altLang="en-US" sz="2800" dirty="0"/>
              <a:t>，使用人工弱监督，其余基本在</a:t>
            </a:r>
            <a:r>
              <a:rPr lang="en-US" altLang="zh-CN" sz="2800" dirty="0"/>
              <a:t>1~10k</a:t>
            </a:r>
            <a:r>
              <a:rPr lang="zh-CN" altLang="en-US" sz="2800" dirty="0"/>
              <a:t>量级</a:t>
            </a:r>
            <a:endParaRPr lang="en-US" altLang="zh-CN" sz="2800" dirty="0"/>
          </a:p>
          <a:p>
            <a:r>
              <a:rPr lang="zh-CN" altLang="en-US" sz="2800" dirty="0"/>
              <a:t>数据主要来源为社交论坛平台（</a:t>
            </a:r>
            <a:r>
              <a:rPr lang="en-US" altLang="zh-CN" sz="2800" dirty="0"/>
              <a:t>reddit, twitter, </a:t>
            </a:r>
            <a:r>
              <a:rPr lang="en-US" altLang="zh-CN" sz="2800" dirty="0" err="1"/>
              <a:t>weibo</a:t>
            </a:r>
            <a:r>
              <a:rPr lang="zh-CN" altLang="en-US" sz="2800" dirty="0"/>
              <a:t>）</a:t>
            </a:r>
            <a:endParaRPr lang="en-US" altLang="zh-CN" sz="2800" dirty="0"/>
          </a:p>
          <a:p>
            <a:r>
              <a:rPr lang="zh-CN" altLang="en-US" sz="2800" dirty="0"/>
              <a:t>没有收集年龄信息，因此预估以以青少年（</a:t>
            </a:r>
            <a:r>
              <a:rPr lang="en-US" altLang="zh-CN" sz="2800" dirty="0"/>
              <a:t>perhaps12~40</a:t>
            </a:r>
            <a:r>
              <a:rPr lang="zh-CN" altLang="en-US" sz="2800" dirty="0"/>
              <a:t>）为主</a:t>
            </a:r>
          </a:p>
        </p:txBody>
      </p:sp>
    </p:spTree>
    <p:extLst>
      <p:ext uri="{BB962C8B-B14F-4D97-AF65-F5344CB8AC3E}">
        <p14:creationId xmlns:p14="http://schemas.microsoft.com/office/powerpoint/2010/main" val="94401102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742DFF-3666-C4D0-E03E-DC80833A2C28}"/>
              </a:ext>
            </a:extLst>
          </p:cNvPr>
          <p:cNvSpPr>
            <a:spLocks noGrp="1"/>
          </p:cNvSpPr>
          <p:nvPr>
            <p:ph type="title"/>
          </p:nvPr>
        </p:nvSpPr>
        <p:spPr/>
        <p:txBody>
          <a:bodyPr/>
          <a:lstStyle/>
          <a:p>
            <a:r>
              <a:rPr lang="zh-CN" altLang="en-US" dirty="0"/>
              <a:t>从简单的练习网站上爬取书的价格</a:t>
            </a:r>
          </a:p>
        </p:txBody>
      </p:sp>
      <p:pic>
        <p:nvPicPr>
          <p:cNvPr id="5" name="内容占位符 4">
            <a:extLst>
              <a:ext uri="{FF2B5EF4-FFF2-40B4-BE49-F238E27FC236}">
                <a16:creationId xmlns:a16="http://schemas.microsoft.com/office/drawing/2014/main" id="{BDD3B9C3-305E-1241-3801-EE384A96CF91}"/>
              </a:ext>
            </a:extLst>
          </p:cNvPr>
          <p:cNvPicPr>
            <a:picLocks noGrp="1" noChangeAspect="1"/>
          </p:cNvPicPr>
          <p:nvPr>
            <p:ph idx="1"/>
          </p:nvPr>
        </p:nvPicPr>
        <p:blipFill>
          <a:blip r:embed="rId2"/>
          <a:stretch>
            <a:fillRect/>
          </a:stretch>
        </p:blipFill>
        <p:spPr>
          <a:xfrm>
            <a:off x="8313981" y="2141537"/>
            <a:ext cx="3571695" cy="4351338"/>
          </a:xfrm>
        </p:spPr>
      </p:pic>
      <p:sp>
        <p:nvSpPr>
          <p:cNvPr id="6" name="文本框 5">
            <a:extLst>
              <a:ext uri="{FF2B5EF4-FFF2-40B4-BE49-F238E27FC236}">
                <a16:creationId xmlns:a16="http://schemas.microsoft.com/office/drawing/2014/main" id="{BDFC9290-9B04-3A09-3AA3-7DF34D1B7D7A}"/>
              </a:ext>
            </a:extLst>
          </p:cNvPr>
          <p:cNvSpPr txBox="1"/>
          <p:nvPr/>
        </p:nvSpPr>
        <p:spPr>
          <a:xfrm>
            <a:off x="628793" y="1855433"/>
            <a:ext cx="7458764" cy="3209084"/>
          </a:xfrm>
          <a:prstGeom prst="rect">
            <a:avLst/>
          </a:prstGeom>
          <a:noFill/>
        </p:spPr>
        <p:txBody>
          <a:bodyPr wrap="square" rtlCol="0">
            <a:spAutoFit/>
          </a:bodyPr>
          <a:lstStyle/>
          <a:p>
            <a:pPr marL="228600" indent="-228600">
              <a:lnSpc>
                <a:spcPct val="90000"/>
              </a:lnSpc>
              <a:spcBef>
                <a:spcPts val="1000"/>
              </a:spcBef>
              <a:buFont typeface="Arial" panose="020B0604020202020204" pitchFamily="34" charset="0"/>
              <a:buChar char="•"/>
            </a:pPr>
            <a:r>
              <a:rPr lang="zh-CN" altLang="en-US" sz="2800" dirty="0"/>
              <a:t>使用</a:t>
            </a:r>
            <a:r>
              <a:rPr lang="en-US" altLang="zh-CN" sz="2800" dirty="0" err="1"/>
              <a:t>request.get</a:t>
            </a:r>
            <a:r>
              <a:rPr lang="zh-CN" altLang="en-US" sz="2800" dirty="0"/>
              <a:t>获取特定</a:t>
            </a:r>
            <a:r>
              <a:rPr lang="en-US" altLang="zh-CN" sz="2800" dirty="0" err="1"/>
              <a:t>url</a:t>
            </a:r>
            <a:r>
              <a:rPr lang="zh-CN" altLang="en-US" sz="2800" dirty="0"/>
              <a:t>网页中的</a:t>
            </a:r>
            <a:r>
              <a:rPr lang="en-US" altLang="zh-CN" sz="2800" dirty="0"/>
              <a:t>html</a:t>
            </a:r>
            <a:r>
              <a:rPr lang="zh-CN" altLang="en-US" sz="2800" dirty="0"/>
              <a:t>内容</a:t>
            </a:r>
            <a:endParaRPr lang="en-US" altLang="zh-CN" sz="2800" dirty="0"/>
          </a:p>
          <a:p>
            <a:pPr marL="228600" indent="-228600">
              <a:lnSpc>
                <a:spcPct val="90000"/>
              </a:lnSpc>
              <a:spcBef>
                <a:spcPts val="1000"/>
              </a:spcBef>
              <a:buFont typeface="Arial" panose="020B0604020202020204" pitchFamily="34" charset="0"/>
              <a:buChar char="•"/>
            </a:pPr>
            <a:r>
              <a:rPr lang="zh-CN" altLang="en-US" sz="2800" dirty="0"/>
              <a:t>使用</a:t>
            </a:r>
            <a:r>
              <a:rPr lang="en-US" altLang="zh-CN" sz="2800" dirty="0" err="1"/>
              <a:t>soup.find</a:t>
            </a:r>
            <a:r>
              <a:rPr lang="en-US" altLang="zh-CN" sz="2800" dirty="0"/>
              <a:t>/</a:t>
            </a:r>
            <a:r>
              <a:rPr lang="en-US" altLang="zh-CN" sz="2800" dirty="0" err="1"/>
              <a:t>findAll</a:t>
            </a:r>
            <a:r>
              <a:rPr lang="zh-CN" altLang="en-US" sz="2800" dirty="0"/>
              <a:t>调取特定</a:t>
            </a:r>
            <a:r>
              <a:rPr lang="en-US" altLang="zh-CN" sz="2800" dirty="0"/>
              <a:t>html</a:t>
            </a:r>
            <a:r>
              <a:rPr lang="zh-CN" altLang="en-US" sz="2800" dirty="0"/>
              <a:t>部分</a:t>
            </a:r>
            <a:endParaRPr lang="en-US" altLang="zh-CN" sz="2800" dirty="0"/>
          </a:p>
          <a:p>
            <a:pPr marL="228600" indent="-228600">
              <a:lnSpc>
                <a:spcPct val="90000"/>
              </a:lnSpc>
              <a:spcBef>
                <a:spcPts val="1000"/>
              </a:spcBef>
              <a:buFont typeface="Arial" panose="020B0604020202020204" pitchFamily="34" charset="0"/>
              <a:buChar char="•"/>
            </a:pPr>
            <a:r>
              <a:rPr lang="zh-CN" altLang="en-US" sz="2800" dirty="0"/>
              <a:t>使用</a:t>
            </a:r>
            <a:r>
              <a:rPr lang="en-US" altLang="zh-CN" sz="2800" dirty="0" err="1"/>
              <a:t>soup.string</a:t>
            </a:r>
            <a:r>
              <a:rPr lang="zh-CN" altLang="en-US" sz="2800" dirty="0"/>
              <a:t>转化为文本</a:t>
            </a:r>
            <a:endParaRPr lang="en-US" altLang="zh-CN" sz="2800" dirty="0"/>
          </a:p>
          <a:p>
            <a:pPr marL="228600" indent="-228600">
              <a:lnSpc>
                <a:spcPct val="90000"/>
              </a:lnSpc>
              <a:spcBef>
                <a:spcPts val="1000"/>
              </a:spcBef>
              <a:buFont typeface="Arial" panose="020B0604020202020204" pitchFamily="34" charset="0"/>
              <a:buChar char="•"/>
            </a:pPr>
            <a:r>
              <a:rPr lang="zh-CN" altLang="en-US" sz="2800" dirty="0"/>
              <a:t>尝试爬取了一系列价格数据</a:t>
            </a:r>
            <a:endParaRPr lang="en-US" altLang="zh-CN" sz="2800"/>
          </a:p>
          <a:p>
            <a:pPr marL="228600" indent="-228600">
              <a:lnSpc>
                <a:spcPct val="90000"/>
              </a:lnSpc>
              <a:spcBef>
                <a:spcPts val="1000"/>
              </a:spcBef>
              <a:buFont typeface="Arial" panose="020B0604020202020204" pitchFamily="34" charset="0"/>
              <a:buChar char="•"/>
            </a:pPr>
            <a:endParaRPr lang="en-US" altLang="zh-CN" sz="2800" dirty="0"/>
          </a:p>
          <a:p>
            <a:endParaRPr lang="zh-CN" altLang="en-US" dirty="0"/>
          </a:p>
        </p:txBody>
      </p:sp>
    </p:spTree>
    <p:extLst>
      <p:ext uri="{BB962C8B-B14F-4D97-AF65-F5344CB8AC3E}">
        <p14:creationId xmlns:p14="http://schemas.microsoft.com/office/powerpoint/2010/main" val="261355479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98F0A9-13F1-667F-C253-934DF69446DE}"/>
              </a:ext>
            </a:extLst>
          </p:cNvPr>
          <p:cNvSpPr>
            <a:spLocks noGrp="1"/>
          </p:cNvSpPr>
          <p:nvPr>
            <p:ph type="title"/>
          </p:nvPr>
        </p:nvSpPr>
        <p:spPr/>
        <p:txBody>
          <a:bodyPr/>
          <a:lstStyle/>
          <a:p>
            <a:r>
              <a:rPr lang="zh-CN" altLang="en-US" dirty="0"/>
              <a:t>抖音，快手，小红书</a:t>
            </a:r>
            <a:r>
              <a:rPr lang="en-US" altLang="zh-CN" dirty="0"/>
              <a:t>, </a:t>
            </a:r>
            <a:r>
              <a:rPr lang="en-US" altLang="zh-CN" dirty="0" err="1"/>
              <a:t>bilibili</a:t>
            </a:r>
            <a:endParaRPr lang="zh-CN" altLang="en-US" dirty="0"/>
          </a:p>
        </p:txBody>
      </p:sp>
      <p:pic>
        <p:nvPicPr>
          <p:cNvPr id="5" name="内容占位符 4">
            <a:extLst>
              <a:ext uri="{FF2B5EF4-FFF2-40B4-BE49-F238E27FC236}">
                <a16:creationId xmlns:a16="http://schemas.microsoft.com/office/drawing/2014/main" id="{E02F9D53-9D25-E462-3539-43E38F57292B}"/>
              </a:ext>
            </a:extLst>
          </p:cNvPr>
          <p:cNvPicPr>
            <a:picLocks noGrp="1" noChangeAspect="1"/>
          </p:cNvPicPr>
          <p:nvPr>
            <p:ph idx="1"/>
          </p:nvPr>
        </p:nvPicPr>
        <p:blipFill>
          <a:blip r:embed="rId2"/>
          <a:stretch>
            <a:fillRect/>
          </a:stretch>
        </p:blipFill>
        <p:spPr>
          <a:xfrm>
            <a:off x="158691" y="1742658"/>
            <a:ext cx="3020736" cy="4862929"/>
          </a:xfrm>
        </p:spPr>
      </p:pic>
      <p:pic>
        <p:nvPicPr>
          <p:cNvPr id="7" name="图片 6">
            <a:extLst>
              <a:ext uri="{FF2B5EF4-FFF2-40B4-BE49-F238E27FC236}">
                <a16:creationId xmlns:a16="http://schemas.microsoft.com/office/drawing/2014/main" id="{8C716E32-C2BE-6637-5CA0-AC4E891315A6}"/>
              </a:ext>
            </a:extLst>
          </p:cNvPr>
          <p:cNvPicPr>
            <a:picLocks noChangeAspect="1"/>
          </p:cNvPicPr>
          <p:nvPr/>
        </p:nvPicPr>
        <p:blipFill>
          <a:blip r:embed="rId3"/>
          <a:stretch>
            <a:fillRect/>
          </a:stretch>
        </p:blipFill>
        <p:spPr>
          <a:xfrm>
            <a:off x="3305305" y="1690688"/>
            <a:ext cx="3500115" cy="4914899"/>
          </a:xfrm>
          <a:prstGeom prst="rect">
            <a:avLst/>
          </a:prstGeom>
        </p:spPr>
      </p:pic>
      <p:pic>
        <p:nvPicPr>
          <p:cNvPr id="9" name="图片 8">
            <a:extLst>
              <a:ext uri="{FF2B5EF4-FFF2-40B4-BE49-F238E27FC236}">
                <a16:creationId xmlns:a16="http://schemas.microsoft.com/office/drawing/2014/main" id="{18EA92C5-4224-FCD5-3F90-4F07A3890437}"/>
              </a:ext>
            </a:extLst>
          </p:cNvPr>
          <p:cNvPicPr>
            <a:picLocks noChangeAspect="1"/>
          </p:cNvPicPr>
          <p:nvPr/>
        </p:nvPicPr>
        <p:blipFill>
          <a:blip r:embed="rId4"/>
          <a:stretch>
            <a:fillRect/>
          </a:stretch>
        </p:blipFill>
        <p:spPr>
          <a:xfrm>
            <a:off x="6600781" y="1476374"/>
            <a:ext cx="3000375" cy="5343525"/>
          </a:xfrm>
          <a:prstGeom prst="rect">
            <a:avLst/>
          </a:prstGeom>
        </p:spPr>
      </p:pic>
    </p:spTree>
    <p:extLst>
      <p:ext uri="{BB962C8B-B14F-4D97-AF65-F5344CB8AC3E}">
        <p14:creationId xmlns:p14="http://schemas.microsoft.com/office/powerpoint/2010/main" val="214153703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D0C3C7-4DD9-F88E-BE53-4CF743C0D03E}"/>
              </a:ext>
            </a:extLst>
          </p:cNvPr>
          <p:cNvSpPr>
            <a:spLocks noGrp="1"/>
          </p:cNvSpPr>
          <p:nvPr>
            <p:ph type="title"/>
          </p:nvPr>
        </p:nvSpPr>
        <p:spPr/>
        <p:txBody>
          <a:bodyPr/>
          <a:lstStyle/>
          <a:p>
            <a:r>
              <a:rPr lang="en-US" altLang="zh-CN" dirty="0" err="1"/>
              <a:t>url</a:t>
            </a:r>
            <a:r>
              <a:rPr lang="en-US" altLang="zh-CN" dirty="0"/>
              <a:t> to csv</a:t>
            </a:r>
            <a:endParaRPr lang="zh-CN" altLang="en-US" dirty="0"/>
          </a:p>
        </p:txBody>
      </p:sp>
      <p:pic>
        <p:nvPicPr>
          <p:cNvPr id="5" name="内容占位符 4">
            <a:extLst>
              <a:ext uri="{FF2B5EF4-FFF2-40B4-BE49-F238E27FC236}">
                <a16:creationId xmlns:a16="http://schemas.microsoft.com/office/drawing/2014/main" id="{7A12FADA-6BA0-0CF7-F624-77D8E13B8713}"/>
              </a:ext>
            </a:extLst>
          </p:cNvPr>
          <p:cNvPicPr>
            <a:picLocks noGrp="1" noChangeAspect="1"/>
          </p:cNvPicPr>
          <p:nvPr>
            <p:ph idx="1"/>
          </p:nvPr>
        </p:nvPicPr>
        <p:blipFill>
          <a:blip r:embed="rId2"/>
          <a:stretch>
            <a:fillRect/>
          </a:stretch>
        </p:blipFill>
        <p:spPr>
          <a:xfrm>
            <a:off x="1182785" y="1825625"/>
            <a:ext cx="9826429" cy="4351338"/>
          </a:xfrm>
        </p:spPr>
      </p:pic>
    </p:spTree>
    <p:extLst>
      <p:ext uri="{BB962C8B-B14F-4D97-AF65-F5344CB8AC3E}">
        <p14:creationId xmlns:p14="http://schemas.microsoft.com/office/powerpoint/2010/main" val="72083689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F7A2ED-01A9-F96A-CF86-CA02C0328D42}"/>
              </a:ext>
            </a:extLst>
          </p:cNvPr>
          <p:cNvSpPr>
            <a:spLocks noGrp="1"/>
          </p:cNvSpPr>
          <p:nvPr>
            <p:ph type="title"/>
          </p:nvPr>
        </p:nvSpPr>
        <p:spPr/>
        <p:txBody>
          <a:bodyPr/>
          <a:lstStyle/>
          <a:p>
            <a:r>
              <a:rPr lang="en-US" altLang="zh-CN" dirty="0"/>
              <a:t>Searching for </a:t>
            </a:r>
            <a:r>
              <a:rPr lang="en-US" altLang="zh-CN" dirty="0" err="1"/>
              <a:t>url</a:t>
            </a:r>
            <a:endParaRPr lang="zh-CN" altLang="en-US" dirty="0"/>
          </a:p>
        </p:txBody>
      </p:sp>
      <p:sp>
        <p:nvSpPr>
          <p:cNvPr id="3" name="内容占位符 2">
            <a:extLst>
              <a:ext uri="{FF2B5EF4-FFF2-40B4-BE49-F238E27FC236}">
                <a16:creationId xmlns:a16="http://schemas.microsoft.com/office/drawing/2014/main" id="{4ABA3E5F-C7F1-1459-F94E-101CAC70F633}"/>
              </a:ext>
            </a:extLst>
          </p:cNvPr>
          <p:cNvSpPr>
            <a:spLocks noGrp="1"/>
          </p:cNvSpPr>
          <p:nvPr>
            <p:ph idx="1"/>
          </p:nvPr>
        </p:nvSpPr>
        <p:spPr/>
        <p:txBody>
          <a:bodyPr/>
          <a:lstStyle/>
          <a:p>
            <a:endParaRPr lang="zh-CN" altLang="en-US"/>
          </a:p>
        </p:txBody>
      </p:sp>
      <p:pic>
        <p:nvPicPr>
          <p:cNvPr id="5" name="图片 4">
            <a:extLst>
              <a:ext uri="{FF2B5EF4-FFF2-40B4-BE49-F238E27FC236}">
                <a16:creationId xmlns:a16="http://schemas.microsoft.com/office/drawing/2014/main" id="{65E353AA-E279-DA03-65BA-09352C93EB8F}"/>
              </a:ext>
            </a:extLst>
          </p:cNvPr>
          <p:cNvPicPr>
            <a:picLocks noChangeAspect="1"/>
          </p:cNvPicPr>
          <p:nvPr/>
        </p:nvPicPr>
        <p:blipFill>
          <a:blip r:embed="rId3"/>
          <a:stretch>
            <a:fillRect/>
          </a:stretch>
        </p:blipFill>
        <p:spPr>
          <a:xfrm>
            <a:off x="838200" y="1825625"/>
            <a:ext cx="8667750" cy="1666875"/>
          </a:xfrm>
          <a:prstGeom prst="rect">
            <a:avLst/>
          </a:prstGeom>
        </p:spPr>
      </p:pic>
    </p:spTree>
    <p:extLst>
      <p:ext uri="{BB962C8B-B14F-4D97-AF65-F5344CB8AC3E}">
        <p14:creationId xmlns:p14="http://schemas.microsoft.com/office/powerpoint/2010/main" val="158210255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2C371C-EB6E-D801-4CB5-D19DE3EDC476}"/>
              </a:ext>
            </a:extLst>
          </p:cNvPr>
          <p:cNvSpPr>
            <a:spLocks noGrp="1"/>
          </p:cNvSpPr>
          <p:nvPr>
            <p:ph type="title"/>
          </p:nvPr>
        </p:nvSpPr>
        <p:spPr/>
        <p:txBody>
          <a:bodyPr/>
          <a:lstStyle/>
          <a:p>
            <a:r>
              <a:rPr lang="zh-CN" altLang="en-US" dirty="0"/>
              <a:t>模拟浏览器自动翻页爬取</a:t>
            </a:r>
            <a:r>
              <a:rPr lang="en-US" altLang="zh-CN" dirty="0"/>
              <a:t>html</a:t>
            </a:r>
            <a:r>
              <a:rPr lang="zh-CN" altLang="en-US" dirty="0"/>
              <a:t>内容</a:t>
            </a:r>
          </a:p>
        </p:txBody>
      </p:sp>
      <p:pic>
        <p:nvPicPr>
          <p:cNvPr id="4" name="e72414bffc08ffc23e8982b5e6b60875">
            <a:hlinkClick r:id="" action="ppaction://media"/>
            <a:extLst>
              <a:ext uri="{FF2B5EF4-FFF2-40B4-BE49-F238E27FC236}">
                <a16:creationId xmlns:a16="http://schemas.microsoft.com/office/drawing/2014/main" id="{A2A59C42-325E-9FDA-D6C6-5DB2983C16E5}"/>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766662" y="1792069"/>
            <a:ext cx="7735887" cy="4351338"/>
          </a:xfrm>
        </p:spPr>
      </p:pic>
    </p:spTree>
    <p:extLst>
      <p:ext uri="{BB962C8B-B14F-4D97-AF65-F5344CB8AC3E}">
        <p14:creationId xmlns:p14="http://schemas.microsoft.com/office/powerpoint/2010/main" val="710014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221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5910C002-459F-B4CD-7B33-FA6C31B9B8B1}"/>
              </a:ext>
            </a:extLst>
          </p:cNvPr>
          <p:cNvSpPr>
            <a:spLocks noGrp="1"/>
          </p:cNvSpPr>
          <p:nvPr>
            <p:ph idx="1"/>
          </p:nvPr>
        </p:nvSpPr>
        <p:spPr>
          <a:xfrm>
            <a:off x="427139" y="424664"/>
            <a:ext cx="10515600" cy="4351338"/>
          </a:xfrm>
        </p:spPr>
        <p:txBody>
          <a:bodyPr/>
          <a:lstStyle/>
          <a:p>
            <a:r>
              <a:rPr lang="zh-CN" altLang="en-US" dirty="0"/>
              <a:t>小红书：爬取快速，自动翻页还需要调试</a:t>
            </a:r>
            <a:endParaRPr lang="en-US" altLang="zh-CN" dirty="0"/>
          </a:p>
          <a:p>
            <a:r>
              <a:rPr lang="en-US" altLang="zh-CN" dirty="0"/>
              <a:t>B</a:t>
            </a:r>
            <a:r>
              <a:rPr lang="zh-CN" altLang="en-US" dirty="0"/>
              <a:t>站：爬取较慢，可以自动翻页</a:t>
            </a:r>
            <a:endParaRPr lang="en-US" altLang="zh-CN" dirty="0"/>
          </a:p>
          <a:p>
            <a:r>
              <a:rPr lang="zh-CN" altLang="en-US" dirty="0"/>
              <a:t>抖音：爬取较慢，自动</a:t>
            </a:r>
            <a:r>
              <a:rPr lang="en-US" altLang="zh-CN" dirty="0"/>
              <a:t>search</a:t>
            </a:r>
            <a:r>
              <a:rPr lang="zh-CN" altLang="en-US" dirty="0"/>
              <a:t>需要调试</a:t>
            </a:r>
          </a:p>
        </p:txBody>
      </p:sp>
      <p:pic>
        <p:nvPicPr>
          <p:cNvPr id="5" name="图片 4">
            <a:extLst>
              <a:ext uri="{FF2B5EF4-FFF2-40B4-BE49-F238E27FC236}">
                <a16:creationId xmlns:a16="http://schemas.microsoft.com/office/drawing/2014/main" id="{747CCFB9-3AA9-1037-4864-0FCBBBF2F9EC}"/>
              </a:ext>
            </a:extLst>
          </p:cNvPr>
          <p:cNvPicPr>
            <a:picLocks noChangeAspect="1"/>
          </p:cNvPicPr>
          <p:nvPr/>
        </p:nvPicPr>
        <p:blipFill>
          <a:blip r:embed="rId2"/>
          <a:stretch>
            <a:fillRect/>
          </a:stretch>
        </p:blipFill>
        <p:spPr>
          <a:xfrm>
            <a:off x="4395307" y="1914525"/>
            <a:ext cx="7277100" cy="4943475"/>
          </a:xfrm>
          <a:prstGeom prst="rect">
            <a:avLst/>
          </a:prstGeom>
        </p:spPr>
      </p:pic>
    </p:spTree>
    <p:extLst>
      <p:ext uri="{BB962C8B-B14F-4D97-AF65-F5344CB8AC3E}">
        <p14:creationId xmlns:p14="http://schemas.microsoft.com/office/powerpoint/2010/main" val="82482131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22ED76-8C8A-44C6-75E6-F68E611E9470}"/>
              </a:ext>
            </a:extLst>
          </p:cNvPr>
          <p:cNvSpPr>
            <a:spLocks noGrp="1"/>
          </p:cNvSpPr>
          <p:nvPr>
            <p:ph type="title"/>
          </p:nvPr>
        </p:nvSpPr>
        <p:spPr/>
        <p:txBody>
          <a:bodyPr/>
          <a:lstStyle/>
          <a:p>
            <a:r>
              <a:rPr lang="en-US" altLang="zh-CN" dirty="0"/>
              <a:t>Finetuning</a:t>
            </a:r>
            <a:r>
              <a:rPr lang="zh-CN" altLang="en-US" dirty="0"/>
              <a:t>尝试</a:t>
            </a:r>
          </a:p>
        </p:txBody>
      </p:sp>
      <p:sp>
        <p:nvSpPr>
          <p:cNvPr id="3" name="内容占位符 2">
            <a:extLst>
              <a:ext uri="{FF2B5EF4-FFF2-40B4-BE49-F238E27FC236}">
                <a16:creationId xmlns:a16="http://schemas.microsoft.com/office/drawing/2014/main" id="{6ED8EA85-F010-9270-B91D-6A6E4C98D642}"/>
              </a:ext>
            </a:extLst>
          </p:cNvPr>
          <p:cNvSpPr>
            <a:spLocks noGrp="1"/>
          </p:cNvSpPr>
          <p:nvPr>
            <p:ph idx="1"/>
          </p:nvPr>
        </p:nvSpPr>
        <p:spPr/>
        <p:txBody>
          <a:bodyPr/>
          <a:lstStyle/>
          <a:p>
            <a:r>
              <a:rPr lang="zh-CN" altLang="en-US" dirty="0"/>
              <a:t>一个可视化工具：</a:t>
            </a:r>
            <a:r>
              <a:rPr lang="en-US" altLang="zh-CN" dirty="0" err="1"/>
              <a:t>LLaMA</a:t>
            </a:r>
            <a:r>
              <a:rPr lang="en-US" altLang="zh-CN" dirty="0"/>
              <a:t> Factory</a:t>
            </a:r>
            <a:endParaRPr lang="zh-CN" altLang="en-US" dirty="0"/>
          </a:p>
        </p:txBody>
      </p:sp>
      <p:pic>
        <p:nvPicPr>
          <p:cNvPr id="5" name="图片 4">
            <a:extLst>
              <a:ext uri="{FF2B5EF4-FFF2-40B4-BE49-F238E27FC236}">
                <a16:creationId xmlns:a16="http://schemas.microsoft.com/office/drawing/2014/main" id="{D8D79475-2FFD-1848-3DCC-E61CC5CB6F4F}"/>
              </a:ext>
            </a:extLst>
          </p:cNvPr>
          <p:cNvPicPr>
            <a:picLocks noChangeAspect="1"/>
          </p:cNvPicPr>
          <p:nvPr/>
        </p:nvPicPr>
        <p:blipFill>
          <a:blip r:embed="rId2"/>
          <a:stretch>
            <a:fillRect/>
          </a:stretch>
        </p:blipFill>
        <p:spPr>
          <a:xfrm>
            <a:off x="1558848" y="2288546"/>
            <a:ext cx="7641814" cy="4351339"/>
          </a:xfrm>
          <a:prstGeom prst="rect">
            <a:avLst/>
          </a:prstGeom>
        </p:spPr>
      </p:pic>
    </p:spTree>
    <p:extLst>
      <p:ext uri="{BB962C8B-B14F-4D97-AF65-F5344CB8AC3E}">
        <p14:creationId xmlns:p14="http://schemas.microsoft.com/office/powerpoint/2010/main" val="258902238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82F78A-BECC-AEEC-2AAA-C92D69C62FAF}"/>
              </a:ext>
            </a:extLst>
          </p:cNvPr>
          <p:cNvSpPr>
            <a:spLocks noGrp="1"/>
          </p:cNvSpPr>
          <p:nvPr>
            <p:ph type="title"/>
          </p:nvPr>
        </p:nvSpPr>
        <p:spPr/>
        <p:txBody>
          <a:bodyPr/>
          <a:lstStyle/>
          <a:p>
            <a:r>
              <a:rPr lang="zh-CN" altLang="en-US" dirty="0"/>
              <a:t>使用</a:t>
            </a:r>
            <a:r>
              <a:rPr lang="en-US" altLang="zh-CN" dirty="0"/>
              <a:t>google </a:t>
            </a:r>
            <a:r>
              <a:rPr lang="en-US" altLang="zh-CN" dirty="0" err="1"/>
              <a:t>colab</a:t>
            </a:r>
            <a:r>
              <a:rPr lang="zh-CN" altLang="en-US" dirty="0"/>
              <a:t>上的</a:t>
            </a:r>
            <a:r>
              <a:rPr lang="en-US" altLang="zh-CN" dirty="0"/>
              <a:t>T4GPU</a:t>
            </a:r>
            <a:r>
              <a:rPr lang="zh-CN" altLang="en-US" dirty="0"/>
              <a:t>进行</a:t>
            </a:r>
          </a:p>
        </p:txBody>
      </p:sp>
      <p:sp>
        <p:nvSpPr>
          <p:cNvPr id="3" name="内容占位符 2">
            <a:extLst>
              <a:ext uri="{FF2B5EF4-FFF2-40B4-BE49-F238E27FC236}">
                <a16:creationId xmlns:a16="http://schemas.microsoft.com/office/drawing/2014/main" id="{D068A65C-2782-1F1A-2296-2C83664E1D89}"/>
              </a:ext>
            </a:extLst>
          </p:cNvPr>
          <p:cNvSpPr>
            <a:spLocks noGrp="1"/>
          </p:cNvSpPr>
          <p:nvPr>
            <p:ph idx="1"/>
          </p:nvPr>
        </p:nvSpPr>
        <p:spPr/>
        <p:txBody>
          <a:bodyPr/>
          <a:lstStyle/>
          <a:p>
            <a:r>
              <a:rPr lang="zh-CN" altLang="en-US" dirty="0"/>
              <a:t>库中有方便调用的</a:t>
            </a:r>
            <a:r>
              <a:rPr lang="en-US" altLang="zh-CN" dirty="0"/>
              <a:t>baseline models</a:t>
            </a:r>
            <a:r>
              <a:rPr lang="zh-CN" altLang="en-US" dirty="0"/>
              <a:t>，所以省去寻找</a:t>
            </a:r>
            <a:r>
              <a:rPr lang="en-US" altLang="zh-CN" dirty="0" err="1"/>
              <a:t>api</a:t>
            </a:r>
            <a:r>
              <a:rPr lang="en-US" altLang="zh-CN" dirty="0"/>
              <a:t>-key</a:t>
            </a:r>
            <a:r>
              <a:rPr lang="zh-CN" altLang="en-US" dirty="0"/>
              <a:t>的步骤</a:t>
            </a:r>
          </a:p>
        </p:txBody>
      </p:sp>
      <p:pic>
        <p:nvPicPr>
          <p:cNvPr id="5" name="图片 4">
            <a:extLst>
              <a:ext uri="{FF2B5EF4-FFF2-40B4-BE49-F238E27FC236}">
                <a16:creationId xmlns:a16="http://schemas.microsoft.com/office/drawing/2014/main" id="{01C392C9-7ED7-B141-0CB1-0954442BFA72}"/>
              </a:ext>
            </a:extLst>
          </p:cNvPr>
          <p:cNvPicPr>
            <a:picLocks noChangeAspect="1"/>
          </p:cNvPicPr>
          <p:nvPr/>
        </p:nvPicPr>
        <p:blipFill>
          <a:blip r:embed="rId2"/>
          <a:stretch>
            <a:fillRect/>
          </a:stretch>
        </p:blipFill>
        <p:spPr>
          <a:xfrm>
            <a:off x="1140269" y="2420492"/>
            <a:ext cx="7632795" cy="1430042"/>
          </a:xfrm>
          <a:prstGeom prst="rect">
            <a:avLst/>
          </a:prstGeom>
        </p:spPr>
      </p:pic>
      <p:pic>
        <p:nvPicPr>
          <p:cNvPr id="7" name="图片 6">
            <a:extLst>
              <a:ext uri="{FF2B5EF4-FFF2-40B4-BE49-F238E27FC236}">
                <a16:creationId xmlns:a16="http://schemas.microsoft.com/office/drawing/2014/main" id="{BAC14531-C109-5316-11A7-B2A8D385AFF9}"/>
              </a:ext>
            </a:extLst>
          </p:cNvPr>
          <p:cNvPicPr>
            <a:picLocks noChangeAspect="1"/>
          </p:cNvPicPr>
          <p:nvPr/>
        </p:nvPicPr>
        <p:blipFill>
          <a:blip r:embed="rId3"/>
          <a:stretch>
            <a:fillRect/>
          </a:stretch>
        </p:blipFill>
        <p:spPr>
          <a:xfrm>
            <a:off x="5510339" y="2420492"/>
            <a:ext cx="6250341" cy="4494818"/>
          </a:xfrm>
          <a:prstGeom prst="rect">
            <a:avLst/>
          </a:prstGeom>
        </p:spPr>
      </p:pic>
      <p:sp>
        <p:nvSpPr>
          <p:cNvPr id="8" name="文本框 7">
            <a:extLst>
              <a:ext uri="{FF2B5EF4-FFF2-40B4-BE49-F238E27FC236}">
                <a16:creationId xmlns:a16="http://schemas.microsoft.com/office/drawing/2014/main" id="{F3801A17-9363-4561-A321-0A700D09BB82}"/>
              </a:ext>
            </a:extLst>
          </p:cNvPr>
          <p:cNvSpPr txBox="1"/>
          <p:nvPr/>
        </p:nvSpPr>
        <p:spPr>
          <a:xfrm>
            <a:off x="729842" y="4160939"/>
            <a:ext cx="4373617" cy="923330"/>
          </a:xfrm>
          <a:prstGeom prst="rect">
            <a:avLst/>
          </a:prstGeom>
          <a:noFill/>
        </p:spPr>
        <p:txBody>
          <a:bodyPr wrap="square" rtlCol="0">
            <a:spAutoFit/>
          </a:bodyPr>
          <a:lstStyle/>
          <a:p>
            <a:r>
              <a:rPr lang="zh-CN" altLang="en-US" dirty="0"/>
              <a:t>使用</a:t>
            </a:r>
            <a:r>
              <a:rPr lang="en-US" altLang="zh-CN" dirty="0"/>
              <a:t>deepseek1.5Bdistill</a:t>
            </a:r>
            <a:r>
              <a:rPr lang="zh-CN" altLang="en-US" dirty="0"/>
              <a:t>模型，用已有的</a:t>
            </a:r>
            <a:r>
              <a:rPr lang="en-US" altLang="zh-CN" dirty="0"/>
              <a:t>identity</a:t>
            </a:r>
            <a:r>
              <a:rPr lang="zh-CN" altLang="en-US" dirty="0"/>
              <a:t>和</a:t>
            </a:r>
            <a:r>
              <a:rPr lang="en-US" altLang="zh-CN" dirty="0" err="1"/>
              <a:t>alpaca_zh</a:t>
            </a:r>
            <a:r>
              <a:rPr lang="zh-CN" altLang="en-US" dirty="0"/>
              <a:t>两个数据集进行</a:t>
            </a:r>
            <a:r>
              <a:rPr lang="en-US" altLang="zh-CN" dirty="0"/>
              <a:t>finetune</a:t>
            </a:r>
            <a:endParaRPr lang="zh-CN" altLang="en-US" dirty="0"/>
          </a:p>
        </p:txBody>
      </p:sp>
    </p:spTree>
    <p:extLst>
      <p:ext uri="{BB962C8B-B14F-4D97-AF65-F5344CB8AC3E}">
        <p14:creationId xmlns:p14="http://schemas.microsoft.com/office/powerpoint/2010/main" val="414236532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FCA48C-66A7-C1B1-8319-B61DC81A7564}"/>
              </a:ext>
            </a:extLst>
          </p:cNvPr>
          <p:cNvSpPr>
            <a:spLocks noGrp="1"/>
          </p:cNvSpPr>
          <p:nvPr>
            <p:ph type="title"/>
          </p:nvPr>
        </p:nvSpPr>
        <p:spPr/>
        <p:txBody>
          <a:bodyPr/>
          <a:lstStyle/>
          <a:p>
            <a:r>
              <a:rPr lang="zh-CN" altLang="en-US" dirty="0"/>
              <a:t>有很多参数，还没完全搞懂</a:t>
            </a:r>
            <a:r>
              <a:rPr lang="en-US" altLang="zh-CN" dirty="0"/>
              <a:t>lol</a:t>
            </a:r>
            <a:endParaRPr lang="zh-CN" altLang="en-US" dirty="0"/>
          </a:p>
        </p:txBody>
      </p:sp>
      <p:pic>
        <p:nvPicPr>
          <p:cNvPr id="5" name="内容占位符 4">
            <a:extLst>
              <a:ext uri="{FF2B5EF4-FFF2-40B4-BE49-F238E27FC236}">
                <a16:creationId xmlns:a16="http://schemas.microsoft.com/office/drawing/2014/main" id="{FED3A839-9CDD-E8AD-0CE1-247D8D4D40AC}"/>
              </a:ext>
            </a:extLst>
          </p:cNvPr>
          <p:cNvPicPr>
            <a:picLocks noGrp="1" noChangeAspect="1"/>
          </p:cNvPicPr>
          <p:nvPr>
            <p:ph idx="1"/>
          </p:nvPr>
        </p:nvPicPr>
        <p:blipFill>
          <a:blip r:embed="rId2"/>
          <a:stretch>
            <a:fillRect/>
          </a:stretch>
        </p:blipFill>
        <p:spPr>
          <a:xfrm>
            <a:off x="838200" y="2599708"/>
            <a:ext cx="10515600" cy="2803171"/>
          </a:xfrm>
        </p:spPr>
      </p:pic>
    </p:spTree>
    <p:extLst>
      <p:ext uri="{BB962C8B-B14F-4D97-AF65-F5344CB8AC3E}">
        <p14:creationId xmlns:p14="http://schemas.microsoft.com/office/powerpoint/2010/main" val="409964541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736F5A-E25F-29BC-0CEC-AED136D7FAB2}"/>
              </a:ext>
            </a:extLst>
          </p:cNvPr>
          <p:cNvSpPr>
            <a:spLocks noGrp="1"/>
          </p:cNvSpPr>
          <p:nvPr>
            <p:ph type="title"/>
          </p:nvPr>
        </p:nvSpPr>
        <p:spPr/>
        <p:txBody>
          <a:bodyPr/>
          <a:lstStyle/>
          <a:p>
            <a:r>
              <a:rPr lang="en-US" altLang="zh-CN" dirty="0"/>
              <a:t>Caution on GPU RAM!</a:t>
            </a:r>
            <a:endParaRPr lang="zh-CN" altLang="en-US" dirty="0"/>
          </a:p>
        </p:txBody>
      </p:sp>
      <p:sp>
        <p:nvSpPr>
          <p:cNvPr id="3" name="内容占位符 2">
            <a:extLst>
              <a:ext uri="{FF2B5EF4-FFF2-40B4-BE49-F238E27FC236}">
                <a16:creationId xmlns:a16="http://schemas.microsoft.com/office/drawing/2014/main" id="{88A51179-65D1-A384-9C8D-2F7AA462D606}"/>
              </a:ext>
            </a:extLst>
          </p:cNvPr>
          <p:cNvSpPr>
            <a:spLocks noGrp="1"/>
          </p:cNvSpPr>
          <p:nvPr>
            <p:ph idx="1"/>
          </p:nvPr>
        </p:nvSpPr>
        <p:spPr/>
        <p:txBody>
          <a:bodyPr>
            <a:normAutofit/>
          </a:bodyPr>
          <a:lstStyle/>
          <a:p>
            <a:r>
              <a:rPr lang="en-US" altLang="zh-CN" sz="1600" dirty="0"/>
              <a:t>torch.OutOfMemoryError: CUDA out of memory. Tried to allocate 1002.00 MiB. GPU 0 has a total capacity of 14.74 GiB of which 558.12 MiB is free. Process 255113 has 102.00 MiB memory in use. Process 259012 has 14.09 GiB memory in use. Of the allocated memory 13.87 GiB is allocated by </a:t>
            </a:r>
            <a:r>
              <a:rPr lang="en-US" altLang="zh-CN" sz="1600" dirty="0" err="1"/>
              <a:t>PyTorch</a:t>
            </a:r>
            <a:r>
              <a:rPr lang="en-US" altLang="zh-CN" sz="1600" dirty="0"/>
              <a:t>, and 129.52 MiB is reserved by </a:t>
            </a:r>
            <a:r>
              <a:rPr lang="en-US" altLang="zh-CN" sz="1600" dirty="0" err="1"/>
              <a:t>PyTorch</a:t>
            </a:r>
            <a:r>
              <a:rPr lang="en-US" altLang="zh-CN" sz="1600" dirty="0"/>
              <a:t> but unallocated. If reserved but unallocated memory is large try setting PYTORCH_CUDA_ALLOC_CONF=</a:t>
            </a:r>
            <a:r>
              <a:rPr lang="en-US" altLang="zh-CN" sz="1600" dirty="0" err="1"/>
              <a:t>expandable_segments:True</a:t>
            </a:r>
            <a:r>
              <a:rPr lang="en-US" altLang="zh-CN" sz="1600" dirty="0"/>
              <a:t> to avoid fragmentation. See documentation for Memory Management (</a:t>
            </a:r>
            <a:r>
              <a:rPr lang="en-US" altLang="zh-CN" sz="1600" dirty="0">
                <a:hlinkClick r:id="rId2"/>
              </a:rPr>
              <a:t>https://pytorch.org/docs/stable/notes/cuda.html#environment-variables</a:t>
            </a:r>
            <a:r>
              <a:rPr lang="en-US" altLang="zh-CN" sz="1600" dirty="0"/>
              <a:t>)</a:t>
            </a:r>
            <a:endParaRPr lang="zh-CN" altLang="en-US" sz="1600" dirty="0"/>
          </a:p>
        </p:txBody>
      </p:sp>
      <p:pic>
        <p:nvPicPr>
          <p:cNvPr id="5" name="图片 4">
            <a:extLst>
              <a:ext uri="{FF2B5EF4-FFF2-40B4-BE49-F238E27FC236}">
                <a16:creationId xmlns:a16="http://schemas.microsoft.com/office/drawing/2014/main" id="{065C1B38-E50A-445B-D06C-8EF3F4BD81EA}"/>
              </a:ext>
            </a:extLst>
          </p:cNvPr>
          <p:cNvPicPr>
            <a:picLocks noChangeAspect="1"/>
          </p:cNvPicPr>
          <p:nvPr/>
        </p:nvPicPr>
        <p:blipFill>
          <a:blip r:embed="rId3"/>
          <a:stretch>
            <a:fillRect/>
          </a:stretch>
        </p:blipFill>
        <p:spPr>
          <a:xfrm>
            <a:off x="0" y="3323617"/>
            <a:ext cx="12192000" cy="210766"/>
          </a:xfrm>
          <a:prstGeom prst="rect">
            <a:avLst/>
          </a:prstGeom>
        </p:spPr>
      </p:pic>
    </p:spTree>
    <p:extLst>
      <p:ext uri="{BB962C8B-B14F-4D97-AF65-F5344CB8AC3E}">
        <p14:creationId xmlns:p14="http://schemas.microsoft.com/office/powerpoint/2010/main" val="23027978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D9D6EA-3CBD-840B-32C0-75456CADDF3A}"/>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251DBFB9-046D-AC30-B3BE-42D327856F0E}"/>
              </a:ext>
            </a:extLst>
          </p:cNvPr>
          <p:cNvSpPr>
            <a:spLocks noGrp="1"/>
          </p:cNvSpPr>
          <p:nvPr>
            <p:ph idx="1"/>
          </p:nvPr>
        </p:nvSpPr>
        <p:spPr/>
        <p:txBody>
          <a:bodyPr/>
          <a:lstStyle/>
          <a:p>
            <a:endParaRPr lang="zh-CN" altLang="en-US"/>
          </a:p>
        </p:txBody>
      </p:sp>
      <p:pic>
        <p:nvPicPr>
          <p:cNvPr id="4" name="图片 3">
            <a:extLst>
              <a:ext uri="{FF2B5EF4-FFF2-40B4-BE49-F238E27FC236}">
                <a16:creationId xmlns:a16="http://schemas.microsoft.com/office/drawing/2014/main" id="{C035890F-59FF-F5EB-E52E-097CCF98BD48}"/>
              </a:ext>
            </a:extLst>
          </p:cNvPr>
          <p:cNvPicPr>
            <a:picLocks noChangeAspect="1"/>
          </p:cNvPicPr>
          <p:nvPr/>
        </p:nvPicPr>
        <p:blipFill>
          <a:blip r:embed="rId2"/>
          <a:stretch>
            <a:fillRect/>
          </a:stretch>
        </p:blipFill>
        <p:spPr>
          <a:xfrm>
            <a:off x="2357306" y="0"/>
            <a:ext cx="9623703" cy="7325704"/>
          </a:xfrm>
          <a:prstGeom prst="rect">
            <a:avLst/>
          </a:prstGeom>
        </p:spPr>
      </p:pic>
    </p:spTree>
    <p:extLst>
      <p:ext uri="{BB962C8B-B14F-4D97-AF65-F5344CB8AC3E}">
        <p14:creationId xmlns:p14="http://schemas.microsoft.com/office/powerpoint/2010/main" val="320907271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CA9E3A-11E5-05B6-485D-78E0E4513D2D}"/>
              </a:ext>
            </a:extLst>
          </p:cNvPr>
          <p:cNvSpPr>
            <a:spLocks noGrp="1"/>
          </p:cNvSpPr>
          <p:nvPr>
            <p:ph type="title"/>
          </p:nvPr>
        </p:nvSpPr>
        <p:spPr/>
        <p:txBody>
          <a:bodyPr/>
          <a:lstStyle/>
          <a:p>
            <a:endParaRPr lang="zh-CN" altLang="en-US" dirty="0"/>
          </a:p>
        </p:txBody>
      </p:sp>
      <p:pic>
        <p:nvPicPr>
          <p:cNvPr id="7" name="图片 6">
            <a:extLst>
              <a:ext uri="{FF2B5EF4-FFF2-40B4-BE49-F238E27FC236}">
                <a16:creationId xmlns:a16="http://schemas.microsoft.com/office/drawing/2014/main" id="{04F8A379-860D-81CF-C37F-36FD38D67A60}"/>
              </a:ext>
            </a:extLst>
          </p:cNvPr>
          <p:cNvPicPr>
            <a:picLocks noChangeAspect="1"/>
          </p:cNvPicPr>
          <p:nvPr/>
        </p:nvPicPr>
        <p:blipFill>
          <a:blip r:embed="rId2"/>
          <a:stretch>
            <a:fillRect/>
          </a:stretch>
        </p:blipFill>
        <p:spPr>
          <a:xfrm>
            <a:off x="5751746" y="1714158"/>
            <a:ext cx="6124575" cy="4591050"/>
          </a:xfrm>
          <a:prstGeom prst="rect">
            <a:avLst/>
          </a:prstGeom>
        </p:spPr>
      </p:pic>
      <p:sp>
        <p:nvSpPr>
          <p:cNvPr id="9" name="内容占位符 8">
            <a:extLst>
              <a:ext uri="{FF2B5EF4-FFF2-40B4-BE49-F238E27FC236}">
                <a16:creationId xmlns:a16="http://schemas.microsoft.com/office/drawing/2014/main" id="{CD071F33-8435-F4FE-A0A0-88D870246FF7}"/>
              </a:ext>
            </a:extLst>
          </p:cNvPr>
          <p:cNvSpPr>
            <a:spLocks noGrp="1"/>
          </p:cNvSpPr>
          <p:nvPr>
            <p:ph idx="1"/>
          </p:nvPr>
        </p:nvSpPr>
        <p:spPr>
          <a:xfrm>
            <a:off x="838200" y="1834014"/>
            <a:ext cx="10515600" cy="4351338"/>
          </a:xfrm>
        </p:spPr>
        <p:txBody>
          <a:bodyPr/>
          <a:lstStyle/>
          <a:p>
            <a:pPr lvl="1"/>
            <a:endParaRPr lang="zh-CN" altLang="en-US" dirty="0"/>
          </a:p>
        </p:txBody>
      </p:sp>
    </p:spTree>
    <p:extLst>
      <p:ext uri="{BB962C8B-B14F-4D97-AF65-F5344CB8AC3E}">
        <p14:creationId xmlns:p14="http://schemas.microsoft.com/office/powerpoint/2010/main" val="61163888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837445-69DB-3AD1-B882-C9C9BF1CE267}"/>
              </a:ext>
            </a:extLst>
          </p:cNvPr>
          <p:cNvSpPr>
            <a:spLocks noGrp="1"/>
          </p:cNvSpPr>
          <p:nvPr>
            <p:ph type="title"/>
          </p:nvPr>
        </p:nvSpPr>
        <p:spPr/>
        <p:txBody>
          <a:bodyPr/>
          <a:lstStyle/>
          <a:p>
            <a:r>
              <a:rPr lang="zh-CN" altLang="en-US" dirty="0"/>
              <a:t>对话测试</a:t>
            </a:r>
          </a:p>
        </p:txBody>
      </p:sp>
      <p:pic>
        <p:nvPicPr>
          <p:cNvPr id="5" name="内容占位符 4" descr="图形用户界面, 文本, 应用程序, 电子邮件&#10;&#10;AI 生成的内容可能不正确。">
            <a:extLst>
              <a:ext uri="{FF2B5EF4-FFF2-40B4-BE49-F238E27FC236}">
                <a16:creationId xmlns:a16="http://schemas.microsoft.com/office/drawing/2014/main" id="{DFDC8AE1-C9B6-49B1-4D34-F4AB44CD464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4780" y="1521729"/>
            <a:ext cx="5970009" cy="2563466"/>
          </a:xfrm>
        </p:spPr>
      </p:pic>
      <p:pic>
        <p:nvPicPr>
          <p:cNvPr id="7" name="图片 6" descr="图形用户界面, 文本, 应用程序&#10;&#10;AI 生成的内容可能不正确。">
            <a:extLst>
              <a:ext uri="{FF2B5EF4-FFF2-40B4-BE49-F238E27FC236}">
                <a16:creationId xmlns:a16="http://schemas.microsoft.com/office/drawing/2014/main" id="{1A7DF65B-6EF2-E3F1-3029-134CB3DCAF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23510" y="4085195"/>
            <a:ext cx="6486795" cy="2772805"/>
          </a:xfrm>
          <a:prstGeom prst="rect">
            <a:avLst/>
          </a:prstGeom>
        </p:spPr>
      </p:pic>
    </p:spTree>
    <p:extLst>
      <p:ext uri="{BB962C8B-B14F-4D97-AF65-F5344CB8AC3E}">
        <p14:creationId xmlns:p14="http://schemas.microsoft.com/office/powerpoint/2010/main" val="386864371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内容占位符 4" descr="图形用户界面, 文本, 应用程序, 电子邮件&#10;&#10;AI 生成的内容可能不正确。">
            <a:extLst>
              <a:ext uri="{FF2B5EF4-FFF2-40B4-BE49-F238E27FC236}">
                <a16:creationId xmlns:a16="http://schemas.microsoft.com/office/drawing/2014/main" id="{2305F8E3-0C7F-5BD5-7B31-C1CC01D53973}"/>
              </a:ext>
            </a:extLst>
          </p:cNvPr>
          <p:cNvPicPr>
            <a:picLocks noGrp="1" noChangeAspect="1"/>
          </p:cNvPicPr>
          <p:nvPr>
            <p:ph idx="1"/>
          </p:nvPr>
        </p:nvPicPr>
        <p:blipFill>
          <a:blip r:embed="rId2"/>
          <a:stretch>
            <a:fillRect/>
          </a:stretch>
        </p:blipFill>
        <p:spPr>
          <a:xfrm>
            <a:off x="218114" y="3788803"/>
            <a:ext cx="5709795" cy="2440936"/>
          </a:xfrm>
          <a:prstGeom prst="rect">
            <a:avLst/>
          </a:prstGeom>
        </p:spPr>
      </p:pic>
      <p:pic>
        <p:nvPicPr>
          <p:cNvPr id="7" name="图片 6" descr="图形用户界面, 文本, 应用程序&#10;&#10;AI 生成的内容可能不正确。">
            <a:extLst>
              <a:ext uri="{FF2B5EF4-FFF2-40B4-BE49-F238E27FC236}">
                <a16:creationId xmlns:a16="http://schemas.microsoft.com/office/drawing/2014/main" id="{145B4FDD-379C-2EA7-F312-FCF4CC94C6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792101"/>
            <a:ext cx="5951548" cy="2550058"/>
          </a:xfrm>
          <a:prstGeom prst="rect">
            <a:avLst/>
          </a:prstGeom>
        </p:spPr>
      </p:pic>
      <p:pic>
        <p:nvPicPr>
          <p:cNvPr id="9" name="图片 8" descr="图形用户界面, 文本, 应用程序&#10;&#10;AI 生成的内容可能不正确。">
            <a:extLst>
              <a:ext uri="{FF2B5EF4-FFF2-40B4-BE49-F238E27FC236}">
                <a16:creationId xmlns:a16="http://schemas.microsoft.com/office/drawing/2014/main" id="{25E53C5D-4901-49C2-9596-D0D091A68BA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8114" y="1200149"/>
            <a:ext cx="5464029" cy="2342289"/>
          </a:xfrm>
          <a:prstGeom prst="rect">
            <a:avLst/>
          </a:prstGeom>
        </p:spPr>
      </p:pic>
    </p:spTree>
    <p:extLst>
      <p:ext uri="{BB962C8B-B14F-4D97-AF65-F5344CB8AC3E}">
        <p14:creationId xmlns:p14="http://schemas.microsoft.com/office/powerpoint/2010/main" val="149508560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10CDAE-71D9-2CD6-DC44-9D67D942608A}"/>
              </a:ext>
            </a:extLst>
          </p:cNvPr>
          <p:cNvSpPr>
            <a:spLocks noGrp="1"/>
          </p:cNvSpPr>
          <p:nvPr>
            <p:ph type="title"/>
          </p:nvPr>
        </p:nvSpPr>
        <p:spPr/>
        <p:txBody>
          <a:bodyPr/>
          <a:lstStyle/>
          <a:p>
            <a:r>
              <a:rPr lang="zh-CN" altLang="en-US" dirty="0"/>
              <a:t>数据清洗  （</a:t>
            </a:r>
            <a:r>
              <a:rPr lang="en-US" altLang="zh-CN" dirty="0"/>
              <a:t>alpaca</a:t>
            </a:r>
            <a:r>
              <a:rPr lang="zh-CN" altLang="en-US" dirty="0"/>
              <a:t>）</a:t>
            </a:r>
          </a:p>
        </p:txBody>
      </p:sp>
      <p:pic>
        <p:nvPicPr>
          <p:cNvPr id="15" name="内容占位符 14">
            <a:extLst>
              <a:ext uri="{FF2B5EF4-FFF2-40B4-BE49-F238E27FC236}">
                <a16:creationId xmlns:a16="http://schemas.microsoft.com/office/drawing/2014/main" id="{A86D661F-36E1-1C18-3234-830CB51C6D1D}"/>
              </a:ext>
            </a:extLst>
          </p:cNvPr>
          <p:cNvPicPr>
            <a:picLocks noGrp="1" noChangeAspect="1"/>
          </p:cNvPicPr>
          <p:nvPr>
            <p:ph idx="1"/>
          </p:nvPr>
        </p:nvPicPr>
        <p:blipFill>
          <a:blip r:embed="rId2"/>
          <a:stretch>
            <a:fillRect/>
          </a:stretch>
        </p:blipFill>
        <p:spPr>
          <a:xfrm>
            <a:off x="5654179" y="3678846"/>
            <a:ext cx="6210650" cy="2478308"/>
          </a:xfrm>
        </p:spPr>
      </p:pic>
      <p:pic>
        <p:nvPicPr>
          <p:cNvPr id="17" name="图片 16">
            <a:extLst>
              <a:ext uri="{FF2B5EF4-FFF2-40B4-BE49-F238E27FC236}">
                <a16:creationId xmlns:a16="http://schemas.microsoft.com/office/drawing/2014/main" id="{3DF122A1-C156-A7F6-2869-5BA1B6B5C65A}"/>
              </a:ext>
            </a:extLst>
          </p:cNvPr>
          <p:cNvPicPr>
            <a:picLocks noChangeAspect="1"/>
          </p:cNvPicPr>
          <p:nvPr/>
        </p:nvPicPr>
        <p:blipFill>
          <a:blip r:embed="rId3"/>
          <a:stretch>
            <a:fillRect/>
          </a:stretch>
        </p:blipFill>
        <p:spPr>
          <a:xfrm>
            <a:off x="293509" y="1964346"/>
            <a:ext cx="5360670" cy="3429000"/>
          </a:xfrm>
          <a:prstGeom prst="rect">
            <a:avLst/>
          </a:prstGeom>
        </p:spPr>
      </p:pic>
    </p:spTree>
    <p:extLst>
      <p:ext uri="{BB962C8B-B14F-4D97-AF65-F5344CB8AC3E}">
        <p14:creationId xmlns:p14="http://schemas.microsoft.com/office/powerpoint/2010/main" val="340911103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83E03C-05F7-30AA-7507-BCF9C826EDAB}"/>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FFB97A84-EEE3-2631-4F26-233F7084A5A1}"/>
              </a:ext>
            </a:extLst>
          </p:cNvPr>
          <p:cNvSpPr>
            <a:spLocks noGrp="1"/>
          </p:cNvSpPr>
          <p:nvPr>
            <p:ph idx="1"/>
          </p:nvPr>
        </p:nvSpPr>
        <p:spPr/>
        <p:txBody>
          <a:bodyPr/>
          <a:lstStyle/>
          <a:p>
            <a:r>
              <a:rPr lang="zh-CN" altLang="en-US" dirty="0"/>
              <a:t>确认爬虫已经成熟可使用</a:t>
            </a:r>
            <a:endParaRPr lang="en-US" altLang="zh-CN" dirty="0"/>
          </a:p>
          <a:p>
            <a:r>
              <a:rPr lang="zh-CN" altLang="en-US" dirty="0"/>
              <a:t>学习批量调用</a:t>
            </a:r>
            <a:r>
              <a:rPr lang="en-US" altLang="zh-CN"/>
              <a:t>API</a:t>
            </a:r>
            <a:endParaRPr lang="en-US" altLang="zh-CN" dirty="0"/>
          </a:p>
          <a:p>
            <a:r>
              <a:rPr lang="zh-CN" altLang="en-US" dirty="0"/>
              <a:t>熟悉模型训练过程（如在</a:t>
            </a:r>
            <a:r>
              <a:rPr lang="en-US" altLang="zh-CN" dirty="0" err="1"/>
              <a:t>huggingface</a:t>
            </a:r>
            <a:r>
              <a:rPr lang="zh-CN" altLang="en-US" dirty="0"/>
              <a:t>上跑</a:t>
            </a:r>
            <a:r>
              <a:rPr lang="en-US" altLang="zh-CN" dirty="0" err="1"/>
              <a:t>LLaMA</a:t>
            </a:r>
            <a:r>
              <a:rPr lang="zh-CN" altLang="en-US" dirty="0"/>
              <a:t>）</a:t>
            </a:r>
          </a:p>
        </p:txBody>
      </p:sp>
    </p:spTree>
    <p:extLst>
      <p:ext uri="{BB962C8B-B14F-4D97-AF65-F5344CB8AC3E}">
        <p14:creationId xmlns:p14="http://schemas.microsoft.com/office/powerpoint/2010/main" val="134559340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0314BB-6F60-12DE-ED04-27A9656B8CE2}"/>
              </a:ext>
            </a:extLst>
          </p:cNvPr>
          <p:cNvSpPr>
            <a:spLocks noGrp="1"/>
          </p:cNvSpPr>
          <p:nvPr>
            <p:ph type="title"/>
          </p:nvPr>
        </p:nvSpPr>
        <p:spPr/>
        <p:txBody>
          <a:bodyPr/>
          <a:lstStyle/>
          <a:p>
            <a:r>
              <a:rPr lang="zh-CN" altLang="en-US" dirty="0"/>
              <a:t>主要内容</a:t>
            </a:r>
          </a:p>
        </p:txBody>
      </p:sp>
      <p:sp>
        <p:nvSpPr>
          <p:cNvPr id="3" name="内容占位符 2">
            <a:extLst>
              <a:ext uri="{FF2B5EF4-FFF2-40B4-BE49-F238E27FC236}">
                <a16:creationId xmlns:a16="http://schemas.microsoft.com/office/drawing/2014/main" id="{C6FC1B4E-7485-CDC2-73E1-BD042436DE0F}"/>
              </a:ext>
            </a:extLst>
          </p:cNvPr>
          <p:cNvSpPr>
            <a:spLocks noGrp="1"/>
          </p:cNvSpPr>
          <p:nvPr>
            <p:ph idx="1"/>
          </p:nvPr>
        </p:nvSpPr>
        <p:spPr/>
        <p:txBody>
          <a:bodyPr/>
          <a:lstStyle/>
          <a:p>
            <a:r>
              <a:rPr lang="zh-CN" altLang="en-US" dirty="0"/>
              <a:t>使用自定义数据集进行</a:t>
            </a:r>
            <a:r>
              <a:rPr lang="en-US" altLang="zh-CN" dirty="0"/>
              <a:t>finetune</a:t>
            </a:r>
            <a:r>
              <a:rPr lang="zh-CN" altLang="en-US" dirty="0"/>
              <a:t>并观察情况</a:t>
            </a:r>
            <a:endParaRPr lang="en-US" altLang="zh-CN" dirty="0"/>
          </a:p>
          <a:p>
            <a:r>
              <a:rPr lang="zh-CN" altLang="en-US" dirty="0"/>
              <a:t>显存估算</a:t>
            </a:r>
            <a:endParaRPr lang="en-US" altLang="zh-CN" dirty="0"/>
          </a:p>
          <a:p>
            <a:r>
              <a:rPr lang="zh-CN" altLang="en-US" dirty="0"/>
              <a:t>尝试</a:t>
            </a:r>
            <a:r>
              <a:rPr lang="en-US" altLang="zh-CN" dirty="0"/>
              <a:t>evaluation</a:t>
            </a:r>
            <a:r>
              <a:rPr lang="zh-CN" altLang="en-US" dirty="0"/>
              <a:t>方法（这部分还在研究中</a:t>
            </a:r>
            <a:r>
              <a:rPr lang="en-US" altLang="zh-CN" dirty="0"/>
              <a:t>QAQ</a:t>
            </a:r>
            <a:r>
              <a:rPr lang="zh-CN" altLang="en-US" dirty="0"/>
              <a:t>）</a:t>
            </a:r>
            <a:endParaRPr lang="en-US" altLang="zh-CN" dirty="0"/>
          </a:p>
          <a:p>
            <a:endParaRPr lang="zh-CN" altLang="en-US" dirty="0"/>
          </a:p>
        </p:txBody>
      </p:sp>
    </p:spTree>
    <p:extLst>
      <p:ext uri="{BB962C8B-B14F-4D97-AF65-F5344CB8AC3E}">
        <p14:creationId xmlns:p14="http://schemas.microsoft.com/office/powerpoint/2010/main" val="382235827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71847B-C398-1FC0-2440-C104AC221A5B}"/>
              </a:ext>
            </a:extLst>
          </p:cNvPr>
          <p:cNvSpPr>
            <a:spLocks noGrp="1"/>
          </p:cNvSpPr>
          <p:nvPr>
            <p:ph type="title"/>
          </p:nvPr>
        </p:nvSpPr>
        <p:spPr/>
        <p:txBody>
          <a:bodyPr/>
          <a:lstStyle/>
          <a:p>
            <a:r>
              <a:rPr lang="zh-CN" altLang="en-US" dirty="0"/>
              <a:t>使用之前的</a:t>
            </a:r>
            <a:r>
              <a:rPr lang="en-US" altLang="zh-CN" dirty="0" err="1"/>
              <a:t>PsyQA_example</a:t>
            </a:r>
            <a:r>
              <a:rPr lang="zh-CN" altLang="en-US" dirty="0"/>
              <a:t>数据集进行微调</a:t>
            </a:r>
          </a:p>
        </p:txBody>
      </p:sp>
      <p:pic>
        <p:nvPicPr>
          <p:cNvPr id="5" name="内容占位符 4" descr="图表, 折线图&#10;&#10;AI 生成的内容可能不正确。">
            <a:extLst>
              <a:ext uri="{FF2B5EF4-FFF2-40B4-BE49-F238E27FC236}">
                <a16:creationId xmlns:a16="http://schemas.microsoft.com/office/drawing/2014/main" id="{EEA1EFCE-75AE-5652-9E93-F5525E926CE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520705" y="1690688"/>
            <a:ext cx="5555290" cy="4351338"/>
          </a:xfrm>
        </p:spPr>
      </p:pic>
      <p:pic>
        <p:nvPicPr>
          <p:cNvPr id="7" name="图片 6">
            <a:extLst>
              <a:ext uri="{FF2B5EF4-FFF2-40B4-BE49-F238E27FC236}">
                <a16:creationId xmlns:a16="http://schemas.microsoft.com/office/drawing/2014/main" id="{8DE06499-0153-145E-8076-236D535076BB}"/>
              </a:ext>
            </a:extLst>
          </p:cNvPr>
          <p:cNvPicPr>
            <a:picLocks noChangeAspect="1"/>
          </p:cNvPicPr>
          <p:nvPr/>
        </p:nvPicPr>
        <p:blipFill>
          <a:blip r:embed="rId3"/>
          <a:stretch>
            <a:fillRect/>
          </a:stretch>
        </p:blipFill>
        <p:spPr>
          <a:xfrm>
            <a:off x="116005" y="1695001"/>
            <a:ext cx="6833674" cy="4032071"/>
          </a:xfrm>
          <a:prstGeom prst="rect">
            <a:avLst/>
          </a:prstGeom>
        </p:spPr>
      </p:pic>
    </p:spTree>
    <p:extLst>
      <p:ext uri="{BB962C8B-B14F-4D97-AF65-F5344CB8AC3E}">
        <p14:creationId xmlns:p14="http://schemas.microsoft.com/office/powerpoint/2010/main" val="223359906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283D0FA-D0B1-F47D-61B7-8B39347AB72B}"/>
              </a:ext>
            </a:extLst>
          </p:cNvPr>
          <p:cNvSpPr>
            <a:spLocks noGrp="1"/>
          </p:cNvSpPr>
          <p:nvPr>
            <p:ph type="title"/>
          </p:nvPr>
        </p:nvSpPr>
        <p:spPr/>
        <p:txBody>
          <a:bodyPr/>
          <a:lstStyle/>
          <a:p>
            <a:r>
              <a:rPr lang="zh-CN" altLang="en-US" dirty="0"/>
              <a:t>效果</a:t>
            </a:r>
          </a:p>
        </p:txBody>
      </p:sp>
      <p:pic>
        <p:nvPicPr>
          <p:cNvPr id="5" name="内容占位符 4" descr="图形用户界面, 文本, 应用程序, 电子邮件&#10;&#10;AI 生成的内容可能不正确。">
            <a:extLst>
              <a:ext uri="{FF2B5EF4-FFF2-40B4-BE49-F238E27FC236}">
                <a16:creationId xmlns:a16="http://schemas.microsoft.com/office/drawing/2014/main" id="{606DF6A5-406B-67D2-51A7-CDCB08B16A6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74895" y="121843"/>
            <a:ext cx="8334079" cy="3577701"/>
          </a:xfrm>
        </p:spPr>
      </p:pic>
      <p:pic>
        <p:nvPicPr>
          <p:cNvPr id="7" name="图片 6" descr="图形用户界面, 文本, 应用程序, 电子邮件&#10;&#10;AI 生成的内容可能不正确。">
            <a:extLst>
              <a:ext uri="{FF2B5EF4-FFF2-40B4-BE49-F238E27FC236}">
                <a16:creationId xmlns:a16="http://schemas.microsoft.com/office/drawing/2014/main" id="{DCA6BB68-7BA8-E190-F30A-04154AC8E9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36430" y="3549480"/>
            <a:ext cx="8858705" cy="3308520"/>
          </a:xfrm>
          <a:prstGeom prst="rect">
            <a:avLst/>
          </a:prstGeom>
        </p:spPr>
      </p:pic>
    </p:spTree>
    <p:extLst>
      <p:ext uri="{BB962C8B-B14F-4D97-AF65-F5344CB8AC3E}">
        <p14:creationId xmlns:p14="http://schemas.microsoft.com/office/powerpoint/2010/main" val="359980416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588ECD-878A-71FB-B05A-350287DF58AC}"/>
              </a:ext>
            </a:extLst>
          </p:cNvPr>
          <p:cNvSpPr>
            <a:spLocks noGrp="1"/>
          </p:cNvSpPr>
          <p:nvPr>
            <p:ph type="title"/>
          </p:nvPr>
        </p:nvSpPr>
        <p:spPr/>
        <p:txBody>
          <a:bodyPr/>
          <a:lstStyle/>
          <a:p>
            <a:r>
              <a:rPr lang="zh-CN" altLang="en-US" dirty="0"/>
              <a:t>？？？开出幻觉了</a:t>
            </a:r>
          </a:p>
        </p:txBody>
      </p:sp>
      <p:pic>
        <p:nvPicPr>
          <p:cNvPr id="5" name="内容占位符 4" descr="图形用户界面, 文本&#10;&#10;AI 生成的内容可能不正确。">
            <a:extLst>
              <a:ext uri="{FF2B5EF4-FFF2-40B4-BE49-F238E27FC236}">
                <a16:creationId xmlns:a16="http://schemas.microsoft.com/office/drawing/2014/main" id="{6CC92C27-CE1F-98F1-7587-537AEA9ED7B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405135"/>
            <a:ext cx="10244838" cy="2579635"/>
          </a:xfrm>
        </p:spPr>
      </p:pic>
      <p:sp>
        <p:nvSpPr>
          <p:cNvPr id="6" name="文本框 5">
            <a:extLst>
              <a:ext uri="{FF2B5EF4-FFF2-40B4-BE49-F238E27FC236}">
                <a16:creationId xmlns:a16="http://schemas.microsoft.com/office/drawing/2014/main" id="{0049827B-879F-0F8F-ED97-A233905F7032}"/>
              </a:ext>
            </a:extLst>
          </p:cNvPr>
          <p:cNvSpPr txBox="1"/>
          <p:nvPr/>
        </p:nvSpPr>
        <p:spPr>
          <a:xfrm>
            <a:off x="183261" y="4169219"/>
            <a:ext cx="8061820" cy="369332"/>
          </a:xfrm>
          <a:prstGeom prst="rect">
            <a:avLst/>
          </a:prstGeom>
          <a:noFill/>
        </p:spPr>
        <p:txBody>
          <a:bodyPr wrap="square" rtlCol="0">
            <a:spAutoFit/>
          </a:bodyPr>
          <a:lstStyle/>
          <a:p>
            <a:r>
              <a:rPr lang="zh-CN" altLang="en-US" dirty="0"/>
              <a:t>暗示了</a:t>
            </a:r>
            <a:r>
              <a:rPr lang="en-US" altLang="zh-CN" dirty="0"/>
              <a:t>R1</a:t>
            </a:r>
            <a:r>
              <a:rPr lang="zh-CN" altLang="en-US" dirty="0"/>
              <a:t>的思考可能不是真的</a:t>
            </a:r>
            <a:r>
              <a:rPr lang="en-US" altLang="zh-CN" dirty="0"/>
              <a:t>COT</a:t>
            </a:r>
            <a:r>
              <a:rPr lang="zh-CN" altLang="en-US" dirty="0"/>
              <a:t>（</a:t>
            </a:r>
            <a:r>
              <a:rPr lang="en-US" altLang="zh-CN" dirty="0"/>
              <a:t>R1</a:t>
            </a:r>
            <a:r>
              <a:rPr lang="zh-CN" altLang="en-US" dirty="0"/>
              <a:t>居然不告诉我</a:t>
            </a:r>
            <a:r>
              <a:rPr lang="en-US" altLang="zh-CN" dirty="0"/>
              <a:t>)</a:t>
            </a:r>
            <a:endParaRPr lang="zh-CN" altLang="en-US" dirty="0"/>
          </a:p>
        </p:txBody>
      </p:sp>
      <p:pic>
        <p:nvPicPr>
          <p:cNvPr id="8" name="图片 7" descr="手机屏幕截图&#10;&#10;AI 生成的内容可能不正确。">
            <a:extLst>
              <a:ext uri="{FF2B5EF4-FFF2-40B4-BE49-F238E27FC236}">
                <a16:creationId xmlns:a16="http://schemas.microsoft.com/office/drawing/2014/main" id="{BB85452E-F4B4-EB15-2974-AC865CB2E7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10896" y="3429000"/>
            <a:ext cx="3324634" cy="3512415"/>
          </a:xfrm>
          <a:prstGeom prst="rect">
            <a:avLst/>
          </a:prstGeom>
        </p:spPr>
      </p:pic>
    </p:spTree>
    <p:extLst>
      <p:ext uri="{BB962C8B-B14F-4D97-AF65-F5344CB8AC3E}">
        <p14:creationId xmlns:p14="http://schemas.microsoft.com/office/powerpoint/2010/main" val="249886021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F3C11B-8958-981B-EE71-079406DA469D}"/>
              </a:ext>
            </a:extLst>
          </p:cNvPr>
          <p:cNvSpPr>
            <a:spLocks noGrp="1"/>
          </p:cNvSpPr>
          <p:nvPr>
            <p:ph type="title"/>
          </p:nvPr>
        </p:nvSpPr>
        <p:spPr/>
        <p:txBody>
          <a:bodyPr/>
          <a:lstStyle/>
          <a:p>
            <a:r>
              <a:rPr lang="en-US" altLang="zh-CN" dirty="0"/>
              <a:t>Full size</a:t>
            </a:r>
            <a:endParaRPr lang="zh-CN" altLang="en-US" dirty="0"/>
          </a:p>
        </p:txBody>
      </p:sp>
      <p:pic>
        <p:nvPicPr>
          <p:cNvPr id="5" name="内容占位符 4">
            <a:extLst>
              <a:ext uri="{FF2B5EF4-FFF2-40B4-BE49-F238E27FC236}">
                <a16:creationId xmlns:a16="http://schemas.microsoft.com/office/drawing/2014/main" id="{C5B94FED-4AD9-A599-F633-702190EEFD2E}"/>
              </a:ext>
            </a:extLst>
          </p:cNvPr>
          <p:cNvPicPr>
            <a:picLocks noGrp="1" noChangeAspect="1"/>
          </p:cNvPicPr>
          <p:nvPr>
            <p:ph idx="1"/>
          </p:nvPr>
        </p:nvPicPr>
        <p:blipFill>
          <a:blip r:embed="rId2"/>
          <a:stretch>
            <a:fillRect/>
          </a:stretch>
        </p:blipFill>
        <p:spPr>
          <a:xfrm>
            <a:off x="4959965" y="462878"/>
            <a:ext cx="7232035" cy="977302"/>
          </a:xfrm>
        </p:spPr>
      </p:pic>
      <p:pic>
        <p:nvPicPr>
          <p:cNvPr id="7" name="图片 6">
            <a:extLst>
              <a:ext uri="{FF2B5EF4-FFF2-40B4-BE49-F238E27FC236}">
                <a16:creationId xmlns:a16="http://schemas.microsoft.com/office/drawing/2014/main" id="{8FB4090F-65E6-B2F7-EDE3-6E16C42BE688}"/>
              </a:ext>
            </a:extLst>
          </p:cNvPr>
          <p:cNvPicPr>
            <a:picLocks noChangeAspect="1"/>
          </p:cNvPicPr>
          <p:nvPr/>
        </p:nvPicPr>
        <p:blipFill>
          <a:blip r:embed="rId3"/>
          <a:stretch>
            <a:fillRect/>
          </a:stretch>
        </p:blipFill>
        <p:spPr>
          <a:xfrm>
            <a:off x="0" y="2223025"/>
            <a:ext cx="12192000" cy="1841500"/>
          </a:xfrm>
          <a:prstGeom prst="rect">
            <a:avLst/>
          </a:prstGeom>
        </p:spPr>
      </p:pic>
    </p:spTree>
    <p:extLst>
      <p:ext uri="{BB962C8B-B14F-4D97-AF65-F5344CB8AC3E}">
        <p14:creationId xmlns:p14="http://schemas.microsoft.com/office/powerpoint/2010/main" val="10505327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A9F70F-6F80-CCD1-B27C-FB9CDA739803}"/>
              </a:ext>
            </a:extLst>
          </p:cNvPr>
          <p:cNvSpPr>
            <a:spLocks noGrp="1"/>
          </p:cNvSpPr>
          <p:nvPr>
            <p:ph type="title"/>
          </p:nvPr>
        </p:nvSpPr>
        <p:spPr/>
        <p:txBody>
          <a:bodyPr/>
          <a:lstStyle/>
          <a:p>
            <a:endParaRPr lang="zh-CN" altLang="en-US"/>
          </a:p>
        </p:txBody>
      </p:sp>
      <p:pic>
        <p:nvPicPr>
          <p:cNvPr id="7" name="内容占位符 6">
            <a:extLst>
              <a:ext uri="{FF2B5EF4-FFF2-40B4-BE49-F238E27FC236}">
                <a16:creationId xmlns:a16="http://schemas.microsoft.com/office/drawing/2014/main" id="{3020F259-FE90-3BA9-8139-96C58C3253E2}"/>
              </a:ext>
            </a:extLst>
          </p:cNvPr>
          <p:cNvPicPr>
            <a:picLocks noGrp="1" noChangeAspect="1"/>
          </p:cNvPicPr>
          <p:nvPr>
            <p:ph idx="1"/>
          </p:nvPr>
        </p:nvPicPr>
        <p:blipFill>
          <a:blip r:embed="rId2"/>
          <a:stretch>
            <a:fillRect/>
          </a:stretch>
        </p:blipFill>
        <p:spPr>
          <a:xfrm>
            <a:off x="0" y="142875"/>
            <a:ext cx="8420100" cy="3095625"/>
          </a:xfrm>
        </p:spPr>
      </p:pic>
      <p:pic>
        <p:nvPicPr>
          <p:cNvPr id="9" name="图片 8">
            <a:extLst>
              <a:ext uri="{FF2B5EF4-FFF2-40B4-BE49-F238E27FC236}">
                <a16:creationId xmlns:a16="http://schemas.microsoft.com/office/drawing/2014/main" id="{40F175D4-D524-198F-43E0-DC2FE327405E}"/>
              </a:ext>
            </a:extLst>
          </p:cNvPr>
          <p:cNvPicPr>
            <a:picLocks noChangeAspect="1"/>
          </p:cNvPicPr>
          <p:nvPr/>
        </p:nvPicPr>
        <p:blipFill>
          <a:blip r:embed="rId3"/>
          <a:stretch>
            <a:fillRect/>
          </a:stretch>
        </p:blipFill>
        <p:spPr>
          <a:xfrm>
            <a:off x="8153857" y="142875"/>
            <a:ext cx="3951458" cy="3942735"/>
          </a:xfrm>
          <a:prstGeom prst="rect">
            <a:avLst/>
          </a:prstGeom>
        </p:spPr>
      </p:pic>
      <p:sp>
        <p:nvSpPr>
          <p:cNvPr id="10" name="文本框 9">
            <a:extLst>
              <a:ext uri="{FF2B5EF4-FFF2-40B4-BE49-F238E27FC236}">
                <a16:creationId xmlns:a16="http://schemas.microsoft.com/office/drawing/2014/main" id="{4597674F-83EA-A3E5-D6E9-CB6AD0F1DC30}"/>
              </a:ext>
            </a:extLst>
          </p:cNvPr>
          <p:cNvSpPr txBox="1"/>
          <p:nvPr/>
        </p:nvSpPr>
        <p:spPr>
          <a:xfrm>
            <a:off x="1107347" y="4085610"/>
            <a:ext cx="7399090" cy="1815882"/>
          </a:xfrm>
          <a:prstGeom prst="rect">
            <a:avLst/>
          </a:prstGeom>
          <a:noFill/>
        </p:spPr>
        <p:txBody>
          <a:bodyPr wrap="square" rtlCol="0">
            <a:spAutoFit/>
          </a:bodyPr>
          <a:lstStyle/>
          <a:p>
            <a:r>
              <a:rPr lang="zh-CN" altLang="en-US" sz="2800" dirty="0"/>
              <a:t>从</a:t>
            </a:r>
            <a:r>
              <a:rPr lang="en-US" altLang="zh-CN" sz="2800" dirty="0"/>
              <a:t>reddit</a:t>
            </a:r>
            <a:r>
              <a:rPr lang="zh-CN" altLang="en-US" sz="2800" dirty="0"/>
              <a:t>的子社区收集的单轮对话，人工标注按照回答形式分成了三类： </a:t>
            </a:r>
            <a:r>
              <a:rPr lang="en-US" altLang="zh-CN" sz="2800" dirty="0"/>
              <a:t>emotional reactions, explorations, interpretations,</a:t>
            </a:r>
            <a:r>
              <a:rPr lang="zh-CN" altLang="en-US" sz="2800" dirty="0"/>
              <a:t>用于制作一个对文本的共情能力进行标注的模型</a:t>
            </a:r>
          </a:p>
        </p:txBody>
      </p:sp>
      <p:sp>
        <p:nvSpPr>
          <p:cNvPr id="11" name="文本框 10">
            <a:extLst>
              <a:ext uri="{FF2B5EF4-FFF2-40B4-BE49-F238E27FC236}">
                <a16:creationId xmlns:a16="http://schemas.microsoft.com/office/drawing/2014/main" id="{8E676463-6A02-C58D-6D81-3AEC79D6A514}"/>
              </a:ext>
            </a:extLst>
          </p:cNvPr>
          <p:cNvSpPr txBox="1"/>
          <p:nvPr/>
        </p:nvSpPr>
        <p:spPr>
          <a:xfrm>
            <a:off x="8934275" y="4169328"/>
            <a:ext cx="2743200" cy="1200329"/>
          </a:xfrm>
          <a:prstGeom prst="rect">
            <a:avLst/>
          </a:prstGeom>
          <a:noFill/>
        </p:spPr>
        <p:txBody>
          <a:bodyPr wrap="square" rtlCol="0">
            <a:spAutoFit/>
          </a:bodyPr>
          <a:lstStyle/>
          <a:p>
            <a:r>
              <a:rPr lang="en-US" altLang="zh-CN" dirty="0" err="1"/>
              <a:t>EmPathy</a:t>
            </a:r>
            <a:r>
              <a:rPr lang="en-US" altLang="zh-CN" dirty="0"/>
              <a:t> In Text-based, </a:t>
            </a:r>
            <a:r>
              <a:rPr lang="en-US" altLang="zh-CN" dirty="0" err="1"/>
              <a:t>asynchrOnous</a:t>
            </a:r>
            <a:r>
              <a:rPr lang="en-US" altLang="zh-CN" dirty="0"/>
              <a:t> </a:t>
            </a:r>
            <a:r>
              <a:rPr lang="en-US" altLang="zh-CN" dirty="0" err="1"/>
              <a:t>MEntal</a:t>
            </a:r>
            <a:r>
              <a:rPr lang="en-US" altLang="zh-CN" dirty="0"/>
              <a:t> health conversations</a:t>
            </a:r>
          </a:p>
          <a:p>
            <a:r>
              <a:rPr lang="zh-CN" altLang="en-US" b="1" dirty="0"/>
              <a:t>（</a:t>
            </a:r>
            <a:r>
              <a:rPr lang="en-US" altLang="zh-CN" b="1" dirty="0"/>
              <a:t>EPITOME</a:t>
            </a:r>
            <a:r>
              <a:rPr lang="zh-CN" altLang="en-US" b="1" dirty="0"/>
              <a:t>）</a:t>
            </a:r>
          </a:p>
        </p:txBody>
      </p:sp>
    </p:spTree>
    <p:extLst>
      <p:ext uri="{BB962C8B-B14F-4D97-AF65-F5344CB8AC3E}">
        <p14:creationId xmlns:p14="http://schemas.microsoft.com/office/powerpoint/2010/main" val="248145540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460A2A-D7C8-1953-D8C6-E089AD219444}"/>
              </a:ext>
            </a:extLst>
          </p:cNvPr>
          <p:cNvSpPr>
            <a:spLocks noGrp="1"/>
          </p:cNvSpPr>
          <p:nvPr>
            <p:ph type="title"/>
          </p:nvPr>
        </p:nvSpPr>
        <p:spPr/>
        <p:txBody>
          <a:bodyPr/>
          <a:lstStyle/>
          <a:p>
            <a:r>
              <a:rPr lang="zh-CN" altLang="en-US" dirty="0"/>
              <a:t>关于计算显存</a:t>
            </a:r>
          </a:p>
        </p:txBody>
      </p:sp>
      <p:sp>
        <p:nvSpPr>
          <p:cNvPr id="3" name="内容占位符 2">
            <a:extLst>
              <a:ext uri="{FF2B5EF4-FFF2-40B4-BE49-F238E27FC236}">
                <a16:creationId xmlns:a16="http://schemas.microsoft.com/office/drawing/2014/main" id="{90EAEB96-E4C8-AAAA-746F-3E04342C583B}"/>
              </a:ext>
            </a:extLst>
          </p:cNvPr>
          <p:cNvSpPr>
            <a:spLocks noGrp="1"/>
          </p:cNvSpPr>
          <p:nvPr>
            <p:ph idx="1"/>
          </p:nvPr>
        </p:nvSpPr>
        <p:spPr/>
        <p:txBody>
          <a:bodyPr/>
          <a:lstStyle/>
          <a:p>
            <a:r>
              <a:rPr lang="zh-CN" altLang="en-US" dirty="0"/>
              <a:t>平台上说法不一，</a:t>
            </a:r>
            <a:r>
              <a:rPr lang="en-US" altLang="zh-CN" dirty="0" err="1"/>
              <a:t>chatgpt</a:t>
            </a:r>
            <a:r>
              <a:rPr lang="zh-CN" altLang="en-US" dirty="0"/>
              <a:t>算错了</a:t>
            </a:r>
            <a:endParaRPr lang="en-US" altLang="zh-CN" dirty="0"/>
          </a:p>
          <a:p>
            <a:r>
              <a:rPr lang="zh-CN" altLang="en-US" dirty="0"/>
              <a:t>为本人整理个人观点，不一定对（估计嘛）</a:t>
            </a:r>
          </a:p>
        </p:txBody>
      </p:sp>
    </p:spTree>
    <p:extLst>
      <p:ext uri="{BB962C8B-B14F-4D97-AF65-F5344CB8AC3E}">
        <p14:creationId xmlns:p14="http://schemas.microsoft.com/office/powerpoint/2010/main" val="20058915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86BDB6-D8D3-E8BD-1071-30F84907A1DD}"/>
              </a:ext>
            </a:extLst>
          </p:cNvPr>
          <p:cNvSpPr>
            <a:spLocks noGrp="1"/>
          </p:cNvSpPr>
          <p:nvPr>
            <p:ph type="title"/>
          </p:nvPr>
        </p:nvSpPr>
        <p:spPr/>
        <p:txBody>
          <a:bodyPr/>
          <a:lstStyle/>
          <a:p>
            <a:r>
              <a:rPr lang="zh-CN" altLang="en-US" dirty="0"/>
              <a:t>全参微调包含四个部分</a:t>
            </a:r>
          </a:p>
        </p:txBody>
      </p:sp>
      <p:pic>
        <p:nvPicPr>
          <p:cNvPr id="5" name="内容占位符 4">
            <a:extLst>
              <a:ext uri="{FF2B5EF4-FFF2-40B4-BE49-F238E27FC236}">
                <a16:creationId xmlns:a16="http://schemas.microsoft.com/office/drawing/2014/main" id="{1868AF8F-FFDD-0097-F86F-6CEFC36A7625}"/>
              </a:ext>
            </a:extLst>
          </p:cNvPr>
          <p:cNvPicPr>
            <a:picLocks noGrp="1" noChangeAspect="1"/>
          </p:cNvPicPr>
          <p:nvPr>
            <p:ph idx="1"/>
          </p:nvPr>
        </p:nvPicPr>
        <p:blipFill>
          <a:blip r:embed="rId2"/>
          <a:stretch>
            <a:fillRect/>
          </a:stretch>
        </p:blipFill>
        <p:spPr>
          <a:xfrm>
            <a:off x="1081786" y="1934325"/>
            <a:ext cx="9877425" cy="2657475"/>
          </a:xfrm>
        </p:spPr>
      </p:pic>
    </p:spTree>
    <p:extLst>
      <p:ext uri="{BB962C8B-B14F-4D97-AF65-F5344CB8AC3E}">
        <p14:creationId xmlns:p14="http://schemas.microsoft.com/office/powerpoint/2010/main" val="52955548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C3CB31-0252-CD12-0430-A8E07839A2F4}"/>
              </a:ext>
            </a:extLst>
          </p:cNvPr>
          <p:cNvSpPr>
            <a:spLocks noGrp="1"/>
          </p:cNvSpPr>
          <p:nvPr>
            <p:ph type="title"/>
          </p:nvPr>
        </p:nvSpPr>
        <p:spPr/>
        <p:txBody>
          <a:bodyPr/>
          <a:lstStyle/>
          <a:p>
            <a:endParaRPr lang="zh-CN" altLang="en-US" dirty="0"/>
          </a:p>
        </p:txBody>
      </p:sp>
      <p:sp>
        <p:nvSpPr>
          <p:cNvPr id="3" name="内容占位符 2">
            <a:extLst>
              <a:ext uri="{FF2B5EF4-FFF2-40B4-BE49-F238E27FC236}">
                <a16:creationId xmlns:a16="http://schemas.microsoft.com/office/drawing/2014/main" id="{24A9F62C-0CC6-9234-3959-EB8B33DD0D48}"/>
              </a:ext>
            </a:extLst>
          </p:cNvPr>
          <p:cNvSpPr>
            <a:spLocks noGrp="1"/>
          </p:cNvSpPr>
          <p:nvPr>
            <p:ph idx="1"/>
          </p:nvPr>
        </p:nvSpPr>
        <p:spPr/>
        <p:txBody>
          <a:bodyPr/>
          <a:lstStyle/>
          <a:p>
            <a:r>
              <a:rPr lang="zh-CN" altLang="en-US" dirty="0"/>
              <a:t>模型参数：参数量*精度</a:t>
            </a:r>
            <a:endParaRPr lang="en-US" altLang="zh-CN" dirty="0"/>
          </a:p>
          <a:p>
            <a:r>
              <a:rPr lang="zh-CN" altLang="en-US" dirty="0"/>
              <a:t>梯度：梯度参数，约等于模型参数</a:t>
            </a:r>
            <a:endParaRPr lang="en-US" altLang="zh-CN" dirty="0"/>
          </a:p>
          <a:p>
            <a:r>
              <a:rPr lang="zh-CN" altLang="en-US" dirty="0"/>
              <a:t>激活内存：每层神经元数量</a:t>
            </a:r>
            <a:r>
              <a:rPr lang="en-US" altLang="zh-CN" dirty="0"/>
              <a:t>*batch size*</a:t>
            </a:r>
            <a:r>
              <a:rPr lang="zh-CN" altLang="en-US" dirty="0"/>
              <a:t>精度 （由</a:t>
            </a:r>
            <a:r>
              <a:rPr lang="en-US" altLang="zh-CN" dirty="0"/>
              <a:t>batch size</a:t>
            </a:r>
            <a:r>
              <a:rPr lang="zh-CN" altLang="en-US" dirty="0"/>
              <a:t>变化，通常为</a:t>
            </a:r>
            <a:r>
              <a:rPr lang="en-US" altLang="zh-CN" dirty="0"/>
              <a:t>1~4</a:t>
            </a:r>
            <a:r>
              <a:rPr lang="zh-CN" altLang="en-US" dirty="0"/>
              <a:t>倍模型参数）</a:t>
            </a:r>
            <a:endParaRPr lang="en-US" altLang="zh-CN" dirty="0"/>
          </a:p>
          <a:p>
            <a:r>
              <a:rPr lang="zh-CN" altLang="en-US" dirty="0"/>
              <a:t>优化器：与优化算法有关，通常为</a:t>
            </a:r>
            <a:r>
              <a:rPr lang="en-US" altLang="zh-CN" dirty="0"/>
              <a:t>2~4</a:t>
            </a:r>
            <a:r>
              <a:rPr lang="zh-CN" altLang="en-US" dirty="0"/>
              <a:t>倍模型参数</a:t>
            </a:r>
            <a:endParaRPr lang="en-US" altLang="zh-CN" dirty="0"/>
          </a:p>
          <a:p>
            <a:r>
              <a:rPr lang="en-US" altLang="zh-CN" dirty="0"/>
              <a:t>lora</a:t>
            </a:r>
            <a:r>
              <a:rPr lang="zh-CN" altLang="en-US" dirty="0"/>
              <a:t>可省掉优化器内存</a:t>
            </a:r>
            <a:endParaRPr lang="en-US" altLang="zh-CN" dirty="0"/>
          </a:p>
          <a:p>
            <a:endParaRPr lang="en-US" altLang="zh-CN" dirty="0"/>
          </a:p>
          <a:p>
            <a:endParaRPr lang="zh-CN" altLang="en-US" dirty="0"/>
          </a:p>
        </p:txBody>
      </p:sp>
    </p:spTree>
    <p:extLst>
      <p:ext uri="{BB962C8B-B14F-4D97-AF65-F5344CB8AC3E}">
        <p14:creationId xmlns:p14="http://schemas.microsoft.com/office/powerpoint/2010/main" val="362769650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A67AC7-1A3D-926E-364C-7B5CC8B3E35E}"/>
              </a:ext>
            </a:extLst>
          </p:cNvPr>
          <p:cNvSpPr>
            <a:spLocks noGrp="1"/>
          </p:cNvSpPr>
          <p:nvPr>
            <p:ph type="title"/>
          </p:nvPr>
        </p:nvSpPr>
        <p:spPr>
          <a:xfrm>
            <a:off x="209025" y="365125"/>
            <a:ext cx="10515600" cy="1325563"/>
          </a:xfrm>
        </p:spPr>
        <p:txBody>
          <a:bodyPr/>
          <a:lstStyle/>
          <a:p>
            <a:r>
              <a:rPr lang="zh-CN" altLang="en-US" dirty="0"/>
              <a:t>以我的</a:t>
            </a:r>
            <a:r>
              <a:rPr lang="en-US" altLang="zh-CN" dirty="0"/>
              <a:t>1.5B ,bf16</a:t>
            </a:r>
            <a:r>
              <a:rPr lang="zh-CN" altLang="en-US" dirty="0"/>
              <a:t>为例</a:t>
            </a:r>
          </a:p>
        </p:txBody>
      </p:sp>
      <p:pic>
        <p:nvPicPr>
          <p:cNvPr id="5" name="内容占位符 4">
            <a:extLst>
              <a:ext uri="{FF2B5EF4-FFF2-40B4-BE49-F238E27FC236}">
                <a16:creationId xmlns:a16="http://schemas.microsoft.com/office/drawing/2014/main" id="{C7E8623E-27C6-95D0-4726-0208412878CA}"/>
              </a:ext>
            </a:extLst>
          </p:cNvPr>
          <p:cNvPicPr>
            <a:picLocks noGrp="1" noChangeAspect="1"/>
          </p:cNvPicPr>
          <p:nvPr>
            <p:ph idx="1"/>
          </p:nvPr>
        </p:nvPicPr>
        <p:blipFill>
          <a:blip r:embed="rId2"/>
          <a:stretch>
            <a:fillRect/>
          </a:stretch>
        </p:blipFill>
        <p:spPr>
          <a:xfrm>
            <a:off x="5561202" y="272640"/>
            <a:ext cx="6556498" cy="1774274"/>
          </a:xfrm>
        </p:spPr>
      </p:pic>
      <p:sp>
        <p:nvSpPr>
          <p:cNvPr id="6" name="文本框 5">
            <a:extLst>
              <a:ext uri="{FF2B5EF4-FFF2-40B4-BE49-F238E27FC236}">
                <a16:creationId xmlns:a16="http://schemas.microsoft.com/office/drawing/2014/main" id="{CAD5CA83-C0A2-4795-0DF7-3E96F9E39110}"/>
              </a:ext>
            </a:extLst>
          </p:cNvPr>
          <p:cNvSpPr txBox="1"/>
          <p:nvPr/>
        </p:nvSpPr>
        <p:spPr>
          <a:xfrm>
            <a:off x="813732" y="2357306"/>
            <a:ext cx="8909108" cy="2544286"/>
          </a:xfrm>
          <a:prstGeom prst="rect">
            <a:avLst/>
          </a:prstGeom>
          <a:noFill/>
        </p:spPr>
        <p:txBody>
          <a:bodyPr wrap="square" rtlCol="0">
            <a:spAutoFit/>
          </a:bodyPr>
          <a:lstStyle/>
          <a:p>
            <a:pPr marL="228600" indent="-228600">
              <a:lnSpc>
                <a:spcPct val="90000"/>
              </a:lnSpc>
              <a:spcBef>
                <a:spcPts val="1000"/>
              </a:spcBef>
              <a:buFont typeface="Arial" panose="020B0604020202020204" pitchFamily="34" charset="0"/>
              <a:buChar char="•"/>
            </a:pPr>
            <a:r>
              <a:rPr lang="zh-CN" altLang="en-US" sz="2800" dirty="0"/>
              <a:t>模型参数： </a:t>
            </a:r>
            <a:r>
              <a:rPr lang="en-US" altLang="zh-CN" sz="2800" dirty="0"/>
              <a:t>1.5B*2byte=3GB</a:t>
            </a:r>
          </a:p>
          <a:p>
            <a:pPr marL="228600" indent="-228600">
              <a:lnSpc>
                <a:spcPct val="90000"/>
              </a:lnSpc>
              <a:spcBef>
                <a:spcPts val="1000"/>
              </a:spcBef>
              <a:buFont typeface="Arial" panose="020B0604020202020204" pitchFamily="34" charset="0"/>
              <a:buChar char="•"/>
            </a:pPr>
            <a:r>
              <a:rPr lang="zh-CN" altLang="en-US" sz="2800" dirty="0"/>
              <a:t>梯度： </a:t>
            </a:r>
            <a:r>
              <a:rPr lang="en-US" altLang="zh-CN" sz="2800" dirty="0"/>
              <a:t>3GB</a:t>
            </a:r>
          </a:p>
          <a:p>
            <a:pPr marL="228600" indent="-228600">
              <a:lnSpc>
                <a:spcPct val="90000"/>
              </a:lnSpc>
              <a:spcBef>
                <a:spcPts val="1000"/>
              </a:spcBef>
              <a:buFont typeface="Arial" panose="020B0604020202020204" pitchFamily="34" charset="0"/>
              <a:buChar char="•"/>
            </a:pPr>
            <a:r>
              <a:rPr lang="zh-CN" altLang="en-US" sz="2800" dirty="0"/>
              <a:t>激活内存</a:t>
            </a:r>
            <a:r>
              <a:rPr lang="en-US" altLang="zh-CN" sz="2800" dirty="0"/>
              <a:t>: sqrt(1.5B)*2*2byte=160kb/layer</a:t>
            </a:r>
          </a:p>
          <a:p>
            <a:pPr marL="228600" indent="-228600">
              <a:lnSpc>
                <a:spcPct val="90000"/>
              </a:lnSpc>
              <a:spcBef>
                <a:spcPts val="1000"/>
              </a:spcBef>
              <a:buFont typeface="Arial" panose="020B0604020202020204" pitchFamily="34" charset="0"/>
              <a:buChar char="•"/>
            </a:pPr>
            <a:r>
              <a:rPr lang="en-US" altLang="zh-CN" sz="2800" dirty="0"/>
              <a:t>Lora</a:t>
            </a:r>
            <a:r>
              <a:rPr lang="zh-CN" altLang="en-US" sz="2800" dirty="0"/>
              <a:t>也有模型参数、梯度、优化器，但都很小</a:t>
            </a:r>
            <a:endParaRPr lang="en-US" altLang="zh-CN" sz="2800" dirty="0"/>
          </a:p>
          <a:p>
            <a:pPr marL="228600" indent="-228600">
              <a:lnSpc>
                <a:spcPct val="90000"/>
              </a:lnSpc>
              <a:spcBef>
                <a:spcPts val="1000"/>
              </a:spcBef>
              <a:buFont typeface="Arial" panose="020B0604020202020204" pitchFamily="34" charset="0"/>
              <a:buChar char="•"/>
            </a:pPr>
            <a:r>
              <a:rPr lang="zh-CN" altLang="en-US" sz="2800" dirty="0"/>
              <a:t>实际上最后大致占用</a:t>
            </a:r>
            <a:r>
              <a:rPr lang="en-US" altLang="zh-CN" sz="2800" dirty="0"/>
              <a:t>10GB</a:t>
            </a:r>
            <a:endParaRPr lang="zh-CN" altLang="en-US" sz="2800" dirty="0"/>
          </a:p>
        </p:txBody>
      </p:sp>
    </p:spTree>
    <p:extLst>
      <p:ext uri="{BB962C8B-B14F-4D97-AF65-F5344CB8AC3E}">
        <p14:creationId xmlns:p14="http://schemas.microsoft.com/office/powerpoint/2010/main" val="387247486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A0B8BE-6698-D5A8-B06A-F10567EFC2A7}"/>
              </a:ext>
            </a:extLst>
          </p:cNvPr>
          <p:cNvSpPr>
            <a:spLocks noGrp="1"/>
          </p:cNvSpPr>
          <p:nvPr>
            <p:ph type="title"/>
          </p:nvPr>
        </p:nvSpPr>
        <p:spPr/>
        <p:txBody>
          <a:bodyPr/>
          <a:lstStyle/>
          <a:p>
            <a:r>
              <a:rPr lang="en-US" altLang="zh-CN" dirty="0"/>
              <a:t>Running evaluation</a:t>
            </a:r>
            <a:endParaRPr lang="zh-CN" altLang="en-US" dirty="0"/>
          </a:p>
        </p:txBody>
      </p:sp>
      <p:sp>
        <p:nvSpPr>
          <p:cNvPr id="3" name="内容占位符 2">
            <a:extLst>
              <a:ext uri="{FF2B5EF4-FFF2-40B4-BE49-F238E27FC236}">
                <a16:creationId xmlns:a16="http://schemas.microsoft.com/office/drawing/2014/main" id="{A0A9BDE8-83CC-06F6-3BD9-A028A0DE2C7D}"/>
              </a:ext>
            </a:extLst>
          </p:cNvPr>
          <p:cNvSpPr>
            <a:spLocks noGrp="1"/>
          </p:cNvSpPr>
          <p:nvPr>
            <p:ph idx="1"/>
          </p:nvPr>
        </p:nvSpPr>
        <p:spPr/>
        <p:txBody>
          <a:bodyPr/>
          <a:lstStyle/>
          <a:p>
            <a:endParaRPr lang="zh-CN" altLang="en-US"/>
          </a:p>
        </p:txBody>
      </p:sp>
    </p:spTree>
    <p:extLst>
      <p:ext uri="{BB962C8B-B14F-4D97-AF65-F5344CB8AC3E}">
        <p14:creationId xmlns:p14="http://schemas.microsoft.com/office/powerpoint/2010/main" val="9414203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FDAC71-7E53-6A3F-26F0-D4F5A6A6BC0D}"/>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735B1013-FCAD-6D33-55CE-EB67FABDD3AA}"/>
              </a:ext>
            </a:extLst>
          </p:cNvPr>
          <p:cNvSpPr>
            <a:spLocks noGrp="1"/>
          </p:cNvSpPr>
          <p:nvPr>
            <p:ph idx="1"/>
          </p:nvPr>
        </p:nvSpPr>
        <p:spPr/>
        <p:txBody>
          <a:bodyPr/>
          <a:lstStyle/>
          <a:p>
            <a:endParaRPr lang="zh-CN" altLang="en-US"/>
          </a:p>
        </p:txBody>
      </p:sp>
      <p:pic>
        <p:nvPicPr>
          <p:cNvPr id="5" name="图片 4">
            <a:extLst>
              <a:ext uri="{FF2B5EF4-FFF2-40B4-BE49-F238E27FC236}">
                <a16:creationId xmlns:a16="http://schemas.microsoft.com/office/drawing/2014/main" id="{741CBF13-EC5D-B570-AF8E-43FB91D6A53F}"/>
              </a:ext>
            </a:extLst>
          </p:cNvPr>
          <p:cNvPicPr>
            <a:picLocks noChangeAspect="1"/>
          </p:cNvPicPr>
          <p:nvPr/>
        </p:nvPicPr>
        <p:blipFill>
          <a:blip r:embed="rId2"/>
          <a:stretch>
            <a:fillRect/>
          </a:stretch>
        </p:blipFill>
        <p:spPr>
          <a:xfrm>
            <a:off x="745921" y="2524919"/>
            <a:ext cx="6410325" cy="2952750"/>
          </a:xfrm>
          <a:prstGeom prst="rect">
            <a:avLst/>
          </a:prstGeom>
        </p:spPr>
      </p:pic>
    </p:spTree>
    <p:extLst>
      <p:ext uri="{BB962C8B-B14F-4D97-AF65-F5344CB8AC3E}">
        <p14:creationId xmlns:p14="http://schemas.microsoft.com/office/powerpoint/2010/main" val="358141024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4E0923-E4D9-C5E8-3274-E350C53FACD6}"/>
              </a:ext>
            </a:extLst>
          </p:cNvPr>
          <p:cNvSpPr>
            <a:spLocks noGrp="1"/>
          </p:cNvSpPr>
          <p:nvPr>
            <p:ph type="title"/>
          </p:nvPr>
        </p:nvSpPr>
        <p:spPr/>
        <p:txBody>
          <a:bodyPr/>
          <a:lstStyle/>
          <a:p>
            <a:r>
              <a:rPr lang="en-US" altLang="zh-CN" dirty="0" err="1"/>
              <a:t>CPsyCoun</a:t>
            </a:r>
            <a:endParaRPr lang="zh-CN" altLang="en-US" dirty="0"/>
          </a:p>
        </p:txBody>
      </p:sp>
      <p:pic>
        <p:nvPicPr>
          <p:cNvPr id="5" name="内容占位符 4">
            <a:extLst>
              <a:ext uri="{FF2B5EF4-FFF2-40B4-BE49-F238E27FC236}">
                <a16:creationId xmlns:a16="http://schemas.microsoft.com/office/drawing/2014/main" id="{C40ADB8E-1ACA-1580-D8EA-155FED153597}"/>
              </a:ext>
            </a:extLst>
          </p:cNvPr>
          <p:cNvPicPr>
            <a:picLocks noGrp="1" noChangeAspect="1"/>
          </p:cNvPicPr>
          <p:nvPr>
            <p:ph idx="1"/>
          </p:nvPr>
        </p:nvPicPr>
        <p:blipFill>
          <a:blip r:embed="rId2"/>
          <a:stretch>
            <a:fillRect/>
          </a:stretch>
        </p:blipFill>
        <p:spPr>
          <a:xfrm>
            <a:off x="1914525" y="1977538"/>
            <a:ext cx="8362950" cy="3409950"/>
          </a:xfrm>
        </p:spPr>
      </p:pic>
    </p:spTree>
    <p:extLst>
      <p:ext uri="{BB962C8B-B14F-4D97-AF65-F5344CB8AC3E}">
        <p14:creationId xmlns:p14="http://schemas.microsoft.com/office/powerpoint/2010/main" val="181582019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33AF76-CFD9-D076-6AEE-C7761B790A8B}"/>
              </a:ext>
            </a:extLst>
          </p:cNvPr>
          <p:cNvSpPr>
            <a:spLocks noGrp="1"/>
          </p:cNvSpPr>
          <p:nvPr>
            <p:ph type="title"/>
          </p:nvPr>
        </p:nvSpPr>
        <p:spPr/>
        <p:txBody>
          <a:bodyPr/>
          <a:lstStyle/>
          <a:p>
            <a:r>
              <a:rPr lang="zh-CN" altLang="en-US" dirty="0"/>
              <a:t>核心贡献</a:t>
            </a:r>
          </a:p>
        </p:txBody>
      </p:sp>
      <p:sp>
        <p:nvSpPr>
          <p:cNvPr id="3" name="内容占位符 2">
            <a:extLst>
              <a:ext uri="{FF2B5EF4-FFF2-40B4-BE49-F238E27FC236}">
                <a16:creationId xmlns:a16="http://schemas.microsoft.com/office/drawing/2014/main" id="{7BA27C94-12A9-CB90-0CF3-117F49F838AB}"/>
              </a:ext>
            </a:extLst>
          </p:cNvPr>
          <p:cNvSpPr>
            <a:spLocks noGrp="1"/>
          </p:cNvSpPr>
          <p:nvPr>
            <p:ph idx="1"/>
          </p:nvPr>
        </p:nvSpPr>
        <p:spPr/>
        <p:txBody>
          <a:bodyPr/>
          <a:lstStyle/>
          <a:p>
            <a:r>
              <a:rPr lang="zh-CN" altLang="en-US" dirty="0"/>
              <a:t>一个分</a:t>
            </a:r>
            <a:r>
              <a:rPr lang="en-US" altLang="zh-CN" dirty="0"/>
              <a:t>9</a:t>
            </a:r>
            <a:r>
              <a:rPr lang="zh-CN" altLang="en-US" dirty="0"/>
              <a:t>类的心理数据集 </a:t>
            </a:r>
            <a:r>
              <a:rPr lang="en-US" altLang="zh-CN" dirty="0" err="1"/>
              <a:t>CPsyCounD</a:t>
            </a:r>
            <a:endParaRPr lang="en-US" altLang="zh-CN" dirty="0"/>
          </a:p>
          <a:p>
            <a:r>
              <a:rPr lang="zh-CN" altLang="en-US" dirty="0"/>
              <a:t>一个更好</a:t>
            </a:r>
            <a:r>
              <a:rPr lang="en-US" altLang="zh-CN" dirty="0"/>
              <a:t>(?)</a:t>
            </a:r>
            <a:r>
              <a:rPr lang="zh-CN" altLang="en-US" dirty="0"/>
              <a:t>的单轮转多轮对话方式 </a:t>
            </a:r>
            <a:r>
              <a:rPr lang="en-US" altLang="zh-CN" dirty="0"/>
              <a:t>Memo2Demo</a:t>
            </a:r>
          </a:p>
          <a:p>
            <a:r>
              <a:rPr lang="zh-CN" altLang="en-US" dirty="0"/>
              <a:t>一个</a:t>
            </a:r>
            <a:r>
              <a:rPr lang="en-US" altLang="zh-CN" dirty="0"/>
              <a:t>By the way</a:t>
            </a:r>
            <a:r>
              <a:rPr lang="zh-CN" altLang="en-US" dirty="0"/>
              <a:t>的心理对话模型 </a:t>
            </a:r>
            <a:r>
              <a:rPr lang="en-US" altLang="zh-CN" dirty="0" err="1"/>
              <a:t>CPsyCounX</a:t>
            </a:r>
            <a:endParaRPr lang="zh-CN" altLang="en-US" dirty="0"/>
          </a:p>
        </p:txBody>
      </p:sp>
    </p:spTree>
    <p:extLst>
      <p:ext uri="{BB962C8B-B14F-4D97-AF65-F5344CB8AC3E}">
        <p14:creationId xmlns:p14="http://schemas.microsoft.com/office/powerpoint/2010/main" val="46396726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D444C6-1658-ABDB-AC61-D00D37C0164C}"/>
              </a:ext>
            </a:extLst>
          </p:cNvPr>
          <p:cNvSpPr>
            <a:spLocks noGrp="1"/>
          </p:cNvSpPr>
          <p:nvPr>
            <p:ph type="title"/>
          </p:nvPr>
        </p:nvSpPr>
        <p:spPr/>
        <p:txBody>
          <a:bodyPr/>
          <a:lstStyle/>
          <a:p>
            <a:r>
              <a:rPr lang="zh-CN" altLang="en-US" dirty="0"/>
              <a:t>数据集的构建</a:t>
            </a:r>
          </a:p>
        </p:txBody>
      </p:sp>
      <p:pic>
        <p:nvPicPr>
          <p:cNvPr id="7" name="图片 6" descr="日程表&#10;&#10;AI 生成的内容可能不正确。">
            <a:extLst>
              <a:ext uri="{FF2B5EF4-FFF2-40B4-BE49-F238E27FC236}">
                <a16:creationId xmlns:a16="http://schemas.microsoft.com/office/drawing/2014/main" id="{48D13E8B-2341-087B-8757-74B532767B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62245" y="1719829"/>
            <a:ext cx="7307510" cy="4588626"/>
          </a:xfrm>
          <a:prstGeom prst="rect">
            <a:avLst/>
          </a:prstGeom>
        </p:spPr>
      </p:pic>
      <p:sp>
        <p:nvSpPr>
          <p:cNvPr id="16" name="文本框 15">
            <a:extLst>
              <a:ext uri="{FF2B5EF4-FFF2-40B4-BE49-F238E27FC236}">
                <a16:creationId xmlns:a16="http://schemas.microsoft.com/office/drawing/2014/main" id="{8F0FA705-5451-2D2C-BEC3-7EEB8465D085}"/>
              </a:ext>
            </a:extLst>
          </p:cNvPr>
          <p:cNvSpPr txBox="1"/>
          <p:nvPr/>
        </p:nvSpPr>
        <p:spPr>
          <a:xfrm>
            <a:off x="594921" y="1417739"/>
            <a:ext cx="3867325" cy="5826210"/>
          </a:xfrm>
          <a:prstGeom prst="rect">
            <a:avLst/>
          </a:prstGeom>
          <a:noFill/>
        </p:spPr>
        <p:txBody>
          <a:bodyPr wrap="square" rtlCol="0">
            <a:spAutoFit/>
          </a:bodyPr>
          <a:lstStyle/>
          <a:p>
            <a:pPr marL="228600" indent="-228600">
              <a:lnSpc>
                <a:spcPct val="90000"/>
              </a:lnSpc>
              <a:spcBef>
                <a:spcPts val="1000"/>
              </a:spcBef>
              <a:buFont typeface="Arial" panose="020B0604020202020204" pitchFamily="34" charset="0"/>
              <a:buChar char="•"/>
            </a:pPr>
            <a:r>
              <a:rPr lang="zh-CN" altLang="en-US" sz="2800" dirty="0"/>
              <a:t>数据获取：</a:t>
            </a:r>
            <a:r>
              <a:rPr lang="en-US" altLang="zh-CN" sz="2800" dirty="0">
                <a:hlinkClick r:id="rId3">
                  <a:extLst>
                    <a:ext uri="{A12FA001-AC4F-418D-AE19-62706E023703}">
                      <ahyp:hlinkClr xmlns:ahyp="http://schemas.microsoft.com/office/drawing/2018/hyperlinkcolor" val="tx"/>
                    </a:ext>
                  </a:extLst>
                </a:hlinkClick>
              </a:rPr>
              <a:t>https://www.ydl.com</a:t>
            </a:r>
            <a:endParaRPr lang="en-US" altLang="zh-CN" sz="2800" dirty="0"/>
          </a:p>
          <a:p>
            <a:pPr marL="228600" indent="-228600">
              <a:lnSpc>
                <a:spcPct val="90000"/>
              </a:lnSpc>
              <a:spcBef>
                <a:spcPts val="1000"/>
              </a:spcBef>
              <a:buFont typeface="Arial" panose="020B0604020202020204" pitchFamily="34" charset="0"/>
              <a:buChar char="•"/>
            </a:pPr>
            <a:r>
              <a:rPr lang="zh-CN" altLang="en-US" sz="2800" dirty="0"/>
              <a:t>上的心理咨询师笔录</a:t>
            </a:r>
            <a:endParaRPr lang="en-US" altLang="zh-CN" sz="2800" dirty="0"/>
          </a:p>
          <a:p>
            <a:pPr marL="228600" indent="-228600">
              <a:lnSpc>
                <a:spcPct val="90000"/>
              </a:lnSpc>
              <a:spcBef>
                <a:spcPts val="1000"/>
              </a:spcBef>
              <a:buFont typeface="Arial" panose="020B0604020202020204" pitchFamily="34" charset="0"/>
              <a:buChar char="•"/>
            </a:pPr>
            <a:r>
              <a:rPr lang="en-US" altLang="zh-CN" sz="2800" dirty="0"/>
              <a:t>Counseling Report,</a:t>
            </a:r>
            <a:r>
              <a:rPr lang="zh-CN" altLang="en-US" sz="2800" dirty="0"/>
              <a:t>分为六个部分</a:t>
            </a:r>
            <a:endParaRPr lang="en-US" altLang="zh-CN" sz="2800" dirty="0"/>
          </a:p>
          <a:p>
            <a:pPr marL="228600" indent="-228600">
              <a:lnSpc>
                <a:spcPct val="90000"/>
              </a:lnSpc>
              <a:spcBef>
                <a:spcPts val="1000"/>
              </a:spcBef>
              <a:buFont typeface="Arial" panose="020B0604020202020204" pitchFamily="34" charset="0"/>
              <a:buChar char="•"/>
            </a:pPr>
            <a:r>
              <a:rPr lang="zh-CN" altLang="en-US" sz="2800" dirty="0"/>
              <a:t>使用</a:t>
            </a:r>
            <a:r>
              <a:rPr lang="en-US" altLang="zh-CN" sz="2800" dirty="0"/>
              <a:t>Memo2Demo</a:t>
            </a:r>
            <a:r>
              <a:rPr lang="zh-CN" altLang="en-US" sz="2800" dirty="0"/>
              <a:t>完成转换为多轮对话：</a:t>
            </a:r>
            <a:r>
              <a:rPr lang="en-US" altLang="zh-CN" sz="2800" dirty="0"/>
              <a:t>Prompt</a:t>
            </a:r>
            <a:r>
              <a:rPr lang="zh-CN" altLang="en-US" sz="2800" dirty="0"/>
              <a:t>一个</a:t>
            </a:r>
            <a:r>
              <a:rPr lang="en-US" altLang="zh-CN" sz="2800" dirty="0"/>
              <a:t>supervisor</a:t>
            </a:r>
            <a:r>
              <a:rPr lang="zh-CN" altLang="en-US" sz="2800" dirty="0"/>
              <a:t>，根据内容给出一个框架，然后用框架和原始内容一起</a:t>
            </a:r>
            <a:r>
              <a:rPr lang="en-US" altLang="zh-CN" sz="2800" dirty="0"/>
              <a:t>prompt counselor</a:t>
            </a:r>
            <a:r>
              <a:rPr lang="zh-CN" altLang="en-US" sz="2800" dirty="0"/>
              <a:t>给出多轮对话</a:t>
            </a:r>
            <a:endParaRPr lang="en-US" altLang="zh-CN" sz="2800" dirty="0"/>
          </a:p>
          <a:p>
            <a:endParaRPr lang="zh-CN" altLang="en-US" sz="2000" dirty="0"/>
          </a:p>
        </p:txBody>
      </p:sp>
      <p:pic>
        <p:nvPicPr>
          <p:cNvPr id="18" name="图片 17">
            <a:extLst>
              <a:ext uri="{FF2B5EF4-FFF2-40B4-BE49-F238E27FC236}">
                <a16:creationId xmlns:a16="http://schemas.microsoft.com/office/drawing/2014/main" id="{5F0524A3-984D-6868-3E88-53612292B48D}"/>
              </a:ext>
            </a:extLst>
          </p:cNvPr>
          <p:cNvPicPr>
            <a:picLocks noChangeAspect="1"/>
          </p:cNvPicPr>
          <p:nvPr/>
        </p:nvPicPr>
        <p:blipFill>
          <a:blip r:embed="rId4"/>
          <a:stretch>
            <a:fillRect/>
          </a:stretch>
        </p:blipFill>
        <p:spPr>
          <a:xfrm>
            <a:off x="4767963" y="335984"/>
            <a:ext cx="6696075" cy="1238250"/>
          </a:xfrm>
          <a:prstGeom prst="rect">
            <a:avLst/>
          </a:prstGeom>
        </p:spPr>
      </p:pic>
    </p:spTree>
    <p:extLst>
      <p:ext uri="{BB962C8B-B14F-4D97-AF65-F5344CB8AC3E}">
        <p14:creationId xmlns:p14="http://schemas.microsoft.com/office/powerpoint/2010/main" val="392001456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BD05E2-2427-CDFD-5CBE-DDA3C1604AC3}"/>
              </a:ext>
            </a:extLst>
          </p:cNvPr>
          <p:cNvSpPr>
            <a:spLocks noGrp="1"/>
          </p:cNvSpPr>
          <p:nvPr>
            <p:ph type="title"/>
          </p:nvPr>
        </p:nvSpPr>
        <p:spPr/>
        <p:txBody>
          <a:bodyPr/>
          <a:lstStyle/>
          <a:p>
            <a:r>
              <a:rPr lang="zh-CN" altLang="en-US" dirty="0"/>
              <a:t>对话内容分类、测试四维度</a:t>
            </a:r>
          </a:p>
        </p:txBody>
      </p:sp>
      <p:pic>
        <p:nvPicPr>
          <p:cNvPr id="4" name="内容占位符 3">
            <a:extLst>
              <a:ext uri="{FF2B5EF4-FFF2-40B4-BE49-F238E27FC236}">
                <a16:creationId xmlns:a16="http://schemas.microsoft.com/office/drawing/2014/main" id="{440258F0-5674-F30A-5713-2CDB1B01EB41}"/>
              </a:ext>
            </a:extLst>
          </p:cNvPr>
          <p:cNvPicPr>
            <a:picLocks noGrp="1" noChangeAspect="1"/>
          </p:cNvPicPr>
          <p:nvPr>
            <p:ph idx="1"/>
          </p:nvPr>
        </p:nvPicPr>
        <p:blipFill>
          <a:blip r:embed="rId2"/>
          <a:stretch>
            <a:fillRect/>
          </a:stretch>
        </p:blipFill>
        <p:spPr>
          <a:xfrm>
            <a:off x="1390260" y="1371906"/>
            <a:ext cx="9411479" cy="5230230"/>
          </a:xfrm>
          <a:prstGeom prst="rect">
            <a:avLst/>
          </a:prstGeom>
        </p:spPr>
      </p:pic>
    </p:spTree>
    <p:extLst>
      <p:ext uri="{BB962C8B-B14F-4D97-AF65-F5344CB8AC3E}">
        <p14:creationId xmlns:p14="http://schemas.microsoft.com/office/powerpoint/2010/main" val="13222329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79779D-6EB0-4CA8-BC19-BB023C28EF4D}"/>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CDCAFA71-3CC3-EC25-D90E-EA24C317055C}"/>
              </a:ext>
            </a:extLst>
          </p:cNvPr>
          <p:cNvSpPr>
            <a:spLocks noGrp="1"/>
          </p:cNvSpPr>
          <p:nvPr>
            <p:ph idx="1"/>
          </p:nvPr>
        </p:nvSpPr>
        <p:spPr>
          <a:xfrm>
            <a:off x="6299638" y="3195637"/>
            <a:ext cx="5054162" cy="2981325"/>
          </a:xfrm>
        </p:spPr>
        <p:txBody>
          <a:bodyPr/>
          <a:lstStyle/>
          <a:p>
            <a:r>
              <a:rPr lang="en-US" altLang="zh-CN" dirty="0"/>
              <a:t>SMHD</a:t>
            </a:r>
            <a:r>
              <a:rPr lang="zh-CN" altLang="en-US" dirty="0"/>
              <a:t>（</a:t>
            </a:r>
            <a:r>
              <a:rPr lang="en-US" altLang="zh-CN" dirty="0"/>
              <a:t>Self-reported Mental Health Diagnoses</a:t>
            </a:r>
            <a:r>
              <a:rPr lang="zh-CN" altLang="en-US" dirty="0"/>
              <a:t>）</a:t>
            </a:r>
            <a:endParaRPr lang="en-US" altLang="zh-CN" dirty="0"/>
          </a:p>
          <a:p>
            <a:r>
              <a:rPr lang="zh-CN" altLang="en-US" dirty="0"/>
              <a:t>论坛帖子中的心理症状识别</a:t>
            </a:r>
          </a:p>
        </p:txBody>
      </p:sp>
      <p:pic>
        <p:nvPicPr>
          <p:cNvPr id="5" name="图片 4">
            <a:extLst>
              <a:ext uri="{FF2B5EF4-FFF2-40B4-BE49-F238E27FC236}">
                <a16:creationId xmlns:a16="http://schemas.microsoft.com/office/drawing/2014/main" id="{A8F76193-EB88-90C0-3C0B-E2055A31B4B6}"/>
              </a:ext>
            </a:extLst>
          </p:cNvPr>
          <p:cNvPicPr>
            <a:picLocks noChangeAspect="1"/>
          </p:cNvPicPr>
          <p:nvPr/>
        </p:nvPicPr>
        <p:blipFill>
          <a:blip r:embed="rId2"/>
          <a:stretch>
            <a:fillRect/>
          </a:stretch>
        </p:blipFill>
        <p:spPr>
          <a:xfrm>
            <a:off x="1402111" y="0"/>
            <a:ext cx="8458200" cy="2981325"/>
          </a:xfrm>
          <a:prstGeom prst="rect">
            <a:avLst/>
          </a:prstGeom>
        </p:spPr>
      </p:pic>
      <p:pic>
        <p:nvPicPr>
          <p:cNvPr id="7" name="图片 6">
            <a:extLst>
              <a:ext uri="{FF2B5EF4-FFF2-40B4-BE49-F238E27FC236}">
                <a16:creationId xmlns:a16="http://schemas.microsoft.com/office/drawing/2014/main" id="{DE4EAC45-C044-7F01-19A0-391BEF650EAA}"/>
              </a:ext>
            </a:extLst>
          </p:cNvPr>
          <p:cNvPicPr>
            <a:picLocks noChangeAspect="1"/>
          </p:cNvPicPr>
          <p:nvPr/>
        </p:nvPicPr>
        <p:blipFill>
          <a:blip r:embed="rId3"/>
          <a:stretch>
            <a:fillRect/>
          </a:stretch>
        </p:blipFill>
        <p:spPr>
          <a:xfrm>
            <a:off x="139947" y="2874606"/>
            <a:ext cx="5752417" cy="3983394"/>
          </a:xfrm>
          <a:prstGeom prst="rect">
            <a:avLst/>
          </a:prstGeom>
        </p:spPr>
      </p:pic>
    </p:spTree>
    <p:extLst>
      <p:ext uri="{BB962C8B-B14F-4D97-AF65-F5344CB8AC3E}">
        <p14:creationId xmlns:p14="http://schemas.microsoft.com/office/powerpoint/2010/main" val="416322105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3D92A6-28F1-BC70-57A8-2F549286A886}"/>
              </a:ext>
            </a:extLst>
          </p:cNvPr>
          <p:cNvSpPr>
            <a:spLocks noGrp="1"/>
          </p:cNvSpPr>
          <p:nvPr>
            <p:ph type="title"/>
          </p:nvPr>
        </p:nvSpPr>
        <p:spPr/>
        <p:txBody>
          <a:bodyPr/>
          <a:lstStyle/>
          <a:p>
            <a:r>
              <a:rPr lang="en-US" altLang="zh-CN" dirty="0" err="1"/>
              <a:t>CPsyCounD</a:t>
            </a:r>
            <a:r>
              <a:rPr lang="zh-CN" altLang="en-US" dirty="0"/>
              <a:t>如何呢</a:t>
            </a:r>
          </a:p>
        </p:txBody>
      </p:sp>
      <p:pic>
        <p:nvPicPr>
          <p:cNvPr id="5" name="图片 4">
            <a:extLst>
              <a:ext uri="{FF2B5EF4-FFF2-40B4-BE49-F238E27FC236}">
                <a16:creationId xmlns:a16="http://schemas.microsoft.com/office/drawing/2014/main" id="{965496D2-1C58-501A-81C8-4D7CFC4173B6}"/>
              </a:ext>
            </a:extLst>
          </p:cNvPr>
          <p:cNvPicPr>
            <a:picLocks noChangeAspect="1"/>
          </p:cNvPicPr>
          <p:nvPr/>
        </p:nvPicPr>
        <p:blipFill>
          <a:blip r:embed="rId2"/>
          <a:stretch>
            <a:fillRect/>
          </a:stretch>
        </p:blipFill>
        <p:spPr>
          <a:xfrm>
            <a:off x="2678646" y="1752403"/>
            <a:ext cx="6834707" cy="4740472"/>
          </a:xfrm>
          <a:prstGeom prst="rect">
            <a:avLst/>
          </a:prstGeom>
        </p:spPr>
      </p:pic>
      <p:pic>
        <p:nvPicPr>
          <p:cNvPr id="4" name="内容占位符 3">
            <a:extLst>
              <a:ext uri="{FF2B5EF4-FFF2-40B4-BE49-F238E27FC236}">
                <a16:creationId xmlns:a16="http://schemas.microsoft.com/office/drawing/2014/main" id="{D9E44456-3D64-1075-D09D-FFB3188CD62C}"/>
              </a:ext>
            </a:extLst>
          </p:cNvPr>
          <p:cNvPicPr>
            <a:picLocks noGrp="1" noChangeAspect="1"/>
          </p:cNvPicPr>
          <p:nvPr>
            <p:ph idx="1"/>
          </p:nvPr>
        </p:nvPicPr>
        <p:blipFill>
          <a:blip r:embed="rId3"/>
          <a:stretch>
            <a:fillRect/>
          </a:stretch>
        </p:blipFill>
        <p:spPr>
          <a:xfrm>
            <a:off x="2818637" y="1328037"/>
            <a:ext cx="6213220" cy="5529963"/>
          </a:xfrm>
          <a:prstGeom prst="rect">
            <a:avLst/>
          </a:prstGeom>
        </p:spPr>
      </p:pic>
    </p:spTree>
    <p:extLst>
      <p:ext uri="{BB962C8B-B14F-4D97-AF65-F5344CB8AC3E}">
        <p14:creationId xmlns:p14="http://schemas.microsoft.com/office/powerpoint/2010/main" val="3611706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462EBF-6204-5DD4-09EC-CC5674F86761}"/>
              </a:ext>
            </a:extLst>
          </p:cNvPr>
          <p:cNvSpPr>
            <a:spLocks noGrp="1"/>
          </p:cNvSpPr>
          <p:nvPr>
            <p:ph type="title"/>
          </p:nvPr>
        </p:nvSpPr>
        <p:spPr/>
        <p:txBody>
          <a:bodyPr/>
          <a:lstStyle/>
          <a:p>
            <a:r>
              <a:rPr lang="en-US" altLang="zh-CN" dirty="0"/>
              <a:t>Model evaluation</a:t>
            </a:r>
            <a:endParaRPr lang="zh-CN" altLang="en-US" dirty="0"/>
          </a:p>
        </p:txBody>
      </p:sp>
      <p:pic>
        <p:nvPicPr>
          <p:cNvPr id="4" name="内容占位符 3">
            <a:extLst>
              <a:ext uri="{FF2B5EF4-FFF2-40B4-BE49-F238E27FC236}">
                <a16:creationId xmlns:a16="http://schemas.microsoft.com/office/drawing/2014/main" id="{E93B5905-796C-BD95-001D-E0FD5D98012D}"/>
              </a:ext>
            </a:extLst>
          </p:cNvPr>
          <p:cNvPicPr>
            <a:picLocks noGrp="1" noChangeAspect="1"/>
          </p:cNvPicPr>
          <p:nvPr>
            <p:ph idx="1"/>
          </p:nvPr>
        </p:nvPicPr>
        <p:blipFill>
          <a:blip r:embed="rId2"/>
          <a:stretch>
            <a:fillRect/>
          </a:stretch>
        </p:blipFill>
        <p:spPr>
          <a:xfrm>
            <a:off x="1059040" y="3351656"/>
            <a:ext cx="10073920" cy="2903821"/>
          </a:xfrm>
          <a:prstGeom prst="rect">
            <a:avLst/>
          </a:prstGeom>
        </p:spPr>
      </p:pic>
      <p:sp>
        <p:nvSpPr>
          <p:cNvPr id="5" name="文本框 4">
            <a:extLst>
              <a:ext uri="{FF2B5EF4-FFF2-40B4-BE49-F238E27FC236}">
                <a16:creationId xmlns:a16="http://schemas.microsoft.com/office/drawing/2014/main" id="{C6BE3FA0-FBFA-39DC-D3B9-9796B3B50440}"/>
              </a:ext>
            </a:extLst>
          </p:cNvPr>
          <p:cNvSpPr txBox="1"/>
          <p:nvPr/>
        </p:nvSpPr>
        <p:spPr>
          <a:xfrm>
            <a:off x="526211" y="1690688"/>
            <a:ext cx="7953555" cy="1660968"/>
          </a:xfrm>
          <a:prstGeom prst="rect">
            <a:avLst/>
          </a:prstGeom>
          <a:noFill/>
        </p:spPr>
        <p:txBody>
          <a:bodyPr wrap="square" rtlCol="0">
            <a:spAutoFit/>
          </a:bodyPr>
          <a:lstStyle/>
          <a:p>
            <a:pPr marL="228600" indent="-228600">
              <a:lnSpc>
                <a:spcPct val="90000"/>
              </a:lnSpc>
              <a:spcBef>
                <a:spcPts val="1000"/>
              </a:spcBef>
              <a:buFont typeface="Arial" panose="020B0604020202020204" pitchFamily="34" charset="0"/>
              <a:buChar char="•"/>
            </a:pPr>
            <a:r>
              <a:rPr lang="zh-CN" altLang="en-US" sz="2800" dirty="0"/>
              <a:t>用 </a:t>
            </a:r>
            <a:r>
              <a:rPr lang="en-US" altLang="zh-CN" sz="2800" dirty="0" err="1"/>
              <a:t>CPsyCounD</a:t>
            </a:r>
            <a:r>
              <a:rPr lang="zh-CN" altLang="en-US" sz="2800" dirty="0"/>
              <a:t>微调</a:t>
            </a:r>
            <a:r>
              <a:rPr lang="en-US" altLang="zh-CN" sz="2800" dirty="0"/>
              <a:t>InternLM2-7B-Chat</a:t>
            </a:r>
          </a:p>
          <a:p>
            <a:pPr marL="228600" indent="-228600">
              <a:lnSpc>
                <a:spcPct val="90000"/>
              </a:lnSpc>
              <a:spcBef>
                <a:spcPts val="1000"/>
              </a:spcBef>
              <a:buFont typeface="Arial" panose="020B0604020202020204" pitchFamily="34" charset="0"/>
              <a:buChar char="•"/>
            </a:pPr>
            <a:r>
              <a:rPr lang="zh-CN" altLang="en-US" sz="2800" dirty="0"/>
              <a:t>基于测试集</a:t>
            </a:r>
            <a:r>
              <a:rPr lang="en-US" altLang="zh-CN" sz="2800" dirty="0" err="1"/>
              <a:t>CPsyCounE</a:t>
            </a:r>
            <a:r>
              <a:rPr lang="zh-CN" altLang="en-US" sz="2800" dirty="0"/>
              <a:t>进行测试，得出评分如下，认为数据集好</a:t>
            </a:r>
            <a:endParaRPr lang="en-US" altLang="zh-CN" sz="2800" dirty="0"/>
          </a:p>
          <a:p>
            <a:endParaRPr lang="zh-CN" altLang="en-US" dirty="0"/>
          </a:p>
        </p:txBody>
      </p:sp>
    </p:spTree>
    <p:extLst>
      <p:ext uri="{BB962C8B-B14F-4D97-AF65-F5344CB8AC3E}">
        <p14:creationId xmlns:p14="http://schemas.microsoft.com/office/powerpoint/2010/main" val="348352626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67336-DA32-514A-CA6D-9A99865157F3}"/>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AAE64461-D135-51CE-2360-ED64869A6582}"/>
              </a:ext>
            </a:extLst>
          </p:cNvPr>
          <p:cNvSpPr>
            <a:spLocks noGrp="1"/>
          </p:cNvSpPr>
          <p:nvPr>
            <p:ph idx="1"/>
          </p:nvPr>
        </p:nvSpPr>
        <p:spPr/>
        <p:txBody>
          <a:bodyPr/>
          <a:lstStyle/>
          <a:p>
            <a:r>
              <a:rPr lang="zh-CN" altLang="en-US" dirty="0"/>
              <a:t>你关注什么问题？它为什么重要</a:t>
            </a:r>
            <a:endParaRPr lang="en-US" altLang="zh-CN" dirty="0"/>
          </a:p>
          <a:p>
            <a:r>
              <a:rPr lang="zh-CN" altLang="en-US" dirty="0"/>
              <a:t>前人都是怎么研究这个问题的，他们的方法有什么缺陷</a:t>
            </a:r>
            <a:r>
              <a:rPr lang="en-US" altLang="zh-CN" dirty="0"/>
              <a:t>/</a:t>
            </a:r>
            <a:r>
              <a:rPr lang="zh-CN" altLang="en-US" dirty="0"/>
              <a:t>不足</a:t>
            </a:r>
            <a:endParaRPr lang="en-US" altLang="zh-CN" dirty="0"/>
          </a:p>
          <a:p>
            <a:r>
              <a:rPr lang="zh-CN" altLang="en-US" dirty="0"/>
              <a:t>你计划怎么做，你的方法是什么，每一个细节怎么实现</a:t>
            </a:r>
            <a:endParaRPr lang="en-US" altLang="zh-CN" dirty="0"/>
          </a:p>
          <a:p>
            <a:r>
              <a:rPr lang="zh-CN" altLang="en-US" dirty="0"/>
              <a:t>你怎么设计实验来验证你的方法</a:t>
            </a:r>
            <a:r>
              <a:rPr lang="en-US" altLang="zh-CN" dirty="0"/>
              <a:t>/</a:t>
            </a:r>
            <a:r>
              <a:rPr lang="zh-CN" altLang="en-US" dirty="0"/>
              <a:t>思路</a:t>
            </a:r>
            <a:endParaRPr lang="en-US" altLang="zh-CN" dirty="0"/>
          </a:p>
          <a:p>
            <a:r>
              <a:rPr lang="zh-CN" altLang="en-US"/>
              <a:t>你的预期结果是什么</a:t>
            </a:r>
            <a:endParaRPr lang="zh-CN" altLang="en-US" dirty="0"/>
          </a:p>
        </p:txBody>
      </p:sp>
    </p:spTree>
    <p:extLst>
      <p:ext uri="{BB962C8B-B14F-4D97-AF65-F5344CB8AC3E}">
        <p14:creationId xmlns:p14="http://schemas.microsoft.com/office/powerpoint/2010/main" val="27585137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73AC55-3B1C-6026-8708-3F9DA602BA07}"/>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EC7F39AA-79D4-F854-C0EC-30687AC6390E}"/>
              </a:ext>
            </a:extLst>
          </p:cNvPr>
          <p:cNvSpPr>
            <a:spLocks noGrp="1"/>
          </p:cNvSpPr>
          <p:nvPr>
            <p:ph idx="1"/>
          </p:nvPr>
        </p:nvSpPr>
        <p:spPr/>
        <p:txBody>
          <a:bodyPr/>
          <a:lstStyle/>
          <a:p>
            <a:endParaRPr lang="zh-CN" altLang="en-US"/>
          </a:p>
        </p:txBody>
      </p:sp>
    </p:spTree>
    <p:extLst>
      <p:ext uri="{BB962C8B-B14F-4D97-AF65-F5344CB8AC3E}">
        <p14:creationId xmlns:p14="http://schemas.microsoft.com/office/powerpoint/2010/main" val="22643624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F90A8E-890F-7C0E-D430-979A0BC87CB1}"/>
              </a:ext>
            </a:extLst>
          </p:cNvPr>
          <p:cNvSpPr>
            <a:spLocks noGrp="1"/>
          </p:cNvSpPr>
          <p:nvPr>
            <p:ph type="title"/>
          </p:nvPr>
        </p:nvSpPr>
        <p:spPr/>
        <p:txBody>
          <a:bodyPr/>
          <a:lstStyle/>
          <a:p>
            <a:endParaRPr lang="zh-CN" altLang="en-US"/>
          </a:p>
        </p:txBody>
      </p:sp>
      <p:pic>
        <p:nvPicPr>
          <p:cNvPr id="5" name="图片 4">
            <a:extLst>
              <a:ext uri="{FF2B5EF4-FFF2-40B4-BE49-F238E27FC236}">
                <a16:creationId xmlns:a16="http://schemas.microsoft.com/office/drawing/2014/main" id="{B728A389-B810-BC1B-CEF9-EA0471DE9B9B}"/>
              </a:ext>
            </a:extLst>
          </p:cNvPr>
          <p:cNvPicPr>
            <a:picLocks noChangeAspect="1"/>
          </p:cNvPicPr>
          <p:nvPr/>
        </p:nvPicPr>
        <p:blipFill>
          <a:blip r:embed="rId2"/>
          <a:stretch>
            <a:fillRect/>
          </a:stretch>
        </p:blipFill>
        <p:spPr>
          <a:xfrm>
            <a:off x="498926" y="101629"/>
            <a:ext cx="5724525" cy="2762250"/>
          </a:xfrm>
          <a:prstGeom prst="rect">
            <a:avLst/>
          </a:prstGeom>
        </p:spPr>
      </p:pic>
      <p:pic>
        <p:nvPicPr>
          <p:cNvPr id="7" name="图片 6">
            <a:extLst>
              <a:ext uri="{FF2B5EF4-FFF2-40B4-BE49-F238E27FC236}">
                <a16:creationId xmlns:a16="http://schemas.microsoft.com/office/drawing/2014/main" id="{B9B527F8-D3DA-A865-80FC-5500132D8D9E}"/>
              </a:ext>
            </a:extLst>
          </p:cNvPr>
          <p:cNvPicPr>
            <a:picLocks noChangeAspect="1"/>
          </p:cNvPicPr>
          <p:nvPr/>
        </p:nvPicPr>
        <p:blipFill>
          <a:blip r:embed="rId3"/>
          <a:stretch>
            <a:fillRect/>
          </a:stretch>
        </p:blipFill>
        <p:spPr>
          <a:xfrm>
            <a:off x="6903571" y="47625"/>
            <a:ext cx="4373501" cy="3618364"/>
          </a:xfrm>
          <a:prstGeom prst="rect">
            <a:avLst/>
          </a:prstGeom>
        </p:spPr>
      </p:pic>
      <p:sp>
        <p:nvSpPr>
          <p:cNvPr id="8" name="文本框 7">
            <a:extLst>
              <a:ext uri="{FF2B5EF4-FFF2-40B4-BE49-F238E27FC236}">
                <a16:creationId xmlns:a16="http://schemas.microsoft.com/office/drawing/2014/main" id="{54A94D5B-A9FB-5F19-EF0C-F4BC9F3D8659}"/>
              </a:ext>
            </a:extLst>
          </p:cNvPr>
          <p:cNvSpPr txBox="1"/>
          <p:nvPr/>
        </p:nvSpPr>
        <p:spPr>
          <a:xfrm>
            <a:off x="498926" y="3665989"/>
            <a:ext cx="10658432" cy="2246769"/>
          </a:xfrm>
          <a:prstGeom prst="rect">
            <a:avLst/>
          </a:prstGeom>
          <a:noFill/>
        </p:spPr>
        <p:txBody>
          <a:bodyPr wrap="square" rtlCol="0">
            <a:spAutoFit/>
          </a:bodyPr>
          <a:lstStyle/>
          <a:p>
            <a:r>
              <a:rPr lang="zh-CN" altLang="en-US" sz="2800" dirty="0"/>
              <a:t>使用发帖进行过</a:t>
            </a:r>
            <a:r>
              <a:rPr lang="en-US" altLang="zh-CN" sz="2800" dirty="0" err="1"/>
              <a:t>selff</a:t>
            </a:r>
            <a:r>
              <a:rPr lang="en-US" altLang="zh-CN" sz="2800" dirty="0"/>
              <a:t>-report </a:t>
            </a:r>
            <a:r>
              <a:rPr lang="zh-CN" altLang="en-US" sz="2800" dirty="0"/>
              <a:t>的</a:t>
            </a:r>
            <a:r>
              <a:rPr lang="en-US" altLang="zh-CN" sz="2800" dirty="0"/>
              <a:t>diagnosed users </a:t>
            </a:r>
            <a:r>
              <a:rPr lang="zh-CN" altLang="en-US" sz="2800" dirty="0"/>
              <a:t>与心理健康的</a:t>
            </a:r>
            <a:r>
              <a:rPr lang="en-US" altLang="zh-CN" sz="2800" dirty="0"/>
              <a:t>control users</a:t>
            </a:r>
            <a:r>
              <a:rPr lang="zh-CN" altLang="en-US" sz="2800" dirty="0"/>
              <a:t>对话的帖子作为收集的数据</a:t>
            </a:r>
            <a:endParaRPr lang="en-US" altLang="zh-CN" sz="2800" dirty="0"/>
          </a:p>
          <a:p>
            <a:r>
              <a:rPr lang="zh-CN" altLang="en-US" sz="2800" dirty="0"/>
              <a:t>基于</a:t>
            </a:r>
            <a:r>
              <a:rPr lang="en-US" altLang="zh-CN" sz="2800" dirty="0"/>
              <a:t>DSM-5</a:t>
            </a:r>
            <a:r>
              <a:rPr lang="zh-CN" altLang="en-US" sz="2800" dirty="0"/>
              <a:t>进行分类</a:t>
            </a:r>
            <a:endParaRPr lang="en-US" altLang="zh-CN" sz="2800" dirty="0"/>
          </a:p>
          <a:p>
            <a:r>
              <a:rPr lang="zh-CN" altLang="en-US" sz="2800" dirty="0"/>
              <a:t>仅进行人工抽检，</a:t>
            </a:r>
            <a:r>
              <a:rPr lang="en-US" altLang="zh-CN" sz="2800" dirty="0"/>
              <a:t>diagnosed</a:t>
            </a:r>
            <a:r>
              <a:rPr lang="zh-CN" altLang="en-US" sz="2800" dirty="0"/>
              <a:t>准确率达到</a:t>
            </a:r>
            <a:r>
              <a:rPr lang="en-US" altLang="zh-CN" sz="2800" dirty="0"/>
              <a:t>96.4%</a:t>
            </a:r>
          </a:p>
          <a:p>
            <a:r>
              <a:rPr lang="zh-CN" altLang="en-US" sz="2800" dirty="0"/>
              <a:t>借此可以学习数据收集的方法与技巧</a:t>
            </a:r>
          </a:p>
        </p:txBody>
      </p:sp>
    </p:spTree>
    <p:extLst>
      <p:ext uri="{BB962C8B-B14F-4D97-AF65-F5344CB8AC3E}">
        <p14:creationId xmlns:p14="http://schemas.microsoft.com/office/powerpoint/2010/main" val="921576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FBB729-CC4B-2A52-FC9A-B3B9CD3E42BF}"/>
              </a:ext>
            </a:extLst>
          </p:cNvPr>
          <p:cNvSpPr>
            <a:spLocks noGrp="1"/>
          </p:cNvSpPr>
          <p:nvPr>
            <p:ph type="title"/>
          </p:nvPr>
        </p:nvSpPr>
        <p:spPr/>
        <p:txBody>
          <a:bodyPr/>
          <a:lstStyle/>
          <a:p>
            <a:r>
              <a:rPr lang="en-US" altLang="zh-CN" dirty="0"/>
              <a:t>Reflection</a:t>
            </a:r>
            <a:endParaRPr lang="zh-CN" altLang="en-US" dirty="0"/>
          </a:p>
        </p:txBody>
      </p:sp>
      <p:sp>
        <p:nvSpPr>
          <p:cNvPr id="3" name="内容占位符 2">
            <a:extLst>
              <a:ext uri="{FF2B5EF4-FFF2-40B4-BE49-F238E27FC236}">
                <a16:creationId xmlns:a16="http://schemas.microsoft.com/office/drawing/2014/main" id="{18F2F0B0-C236-1D71-8AC9-A54BB35B3344}"/>
              </a:ext>
            </a:extLst>
          </p:cNvPr>
          <p:cNvSpPr>
            <a:spLocks noGrp="1"/>
          </p:cNvSpPr>
          <p:nvPr>
            <p:ph idx="1"/>
          </p:nvPr>
        </p:nvSpPr>
        <p:spPr/>
        <p:txBody>
          <a:bodyPr/>
          <a:lstStyle/>
          <a:p>
            <a:r>
              <a:rPr lang="zh-CN" altLang="en-US" dirty="0"/>
              <a:t>论坛搜索是否会过滤掉一部分特定用户？（如老年，自卑等）</a:t>
            </a:r>
            <a:endParaRPr lang="en-US" altLang="zh-CN" dirty="0"/>
          </a:p>
          <a:p>
            <a:r>
              <a:rPr lang="zh-CN" altLang="en-US" dirty="0"/>
              <a:t>论坛发言能否展现出各种可能的</a:t>
            </a:r>
            <a:r>
              <a:rPr lang="en-US" altLang="zh-CN" dirty="0"/>
              <a:t>mental disorder</a:t>
            </a:r>
            <a:r>
              <a:rPr lang="zh-CN" altLang="en-US" dirty="0"/>
              <a:t>？</a:t>
            </a:r>
            <a:endParaRPr lang="en-US" altLang="zh-CN" dirty="0"/>
          </a:p>
          <a:p>
            <a:r>
              <a:rPr lang="zh-CN" altLang="en-US" dirty="0"/>
              <a:t>目前，考虑到数据来源多为互联网论坛，或者志愿者实验，青年（中、大学生）和中年可能会很多，幼年和老年会十分缺乏</a:t>
            </a:r>
          </a:p>
        </p:txBody>
      </p:sp>
    </p:spTree>
    <p:extLst>
      <p:ext uri="{BB962C8B-B14F-4D97-AF65-F5344CB8AC3E}">
        <p14:creationId xmlns:p14="http://schemas.microsoft.com/office/powerpoint/2010/main" val="1525848119"/>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23047</TotalTime>
  <Words>2311</Words>
  <Application>Microsoft Office PowerPoint</Application>
  <PresentationFormat>宽屏</PresentationFormat>
  <Paragraphs>200</Paragraphs>
  <Slides>73</Slides>
  <Notes>2</Notes>
  <HiddenSlides>0</HiddenSlides>
  <MMClips>1</MMClips>
  <ScaleCrop>false</ScaleCrop>
  <HeadingPairs>
    <vt:vector size="6" baseType="variant">
      <vt:variant>
        <vt:lpstr>已用的字体</vt:lpstr>
      </vt:variant>
      <vt:variant>
        <vt:i4>3</vt:i4>
      </vt:variant>
      <vt:variant>
        <vt:lpstr>主题</vt:lpstr>
      </vt:variant>
      <vt:variant>
        <vt:i4>1</vt:i4>
      </vt:variant>
      <vt:variant>
        <vt:lpstr>幻灯片标题</vt:lpstr>
      </vt:variant>
      <vt:variant>
        <vt:i4>73</vt:i4>
      </vt:variant>
    </vt:vector>
  </HeadingPairs>
  <TitlesOfParts>
    <vt:vector size="77" baseType="lpstr">
      <vt:lpstr>等线</vt:lpstr>
      <vt:lpstr>等线 Light</vt:lpstr>
      <vt:lpstr>Arial</vt:lpstr>
      <vt:lpstr>Office 主题​​</vt:lpstr>
      <vt:lpstr>2024/12/5————2024/12/12</vt:lpstr>
      <vt:lpstr>进一步研究框架</vt:lpstr>
      <vt:lpstr>Survey 现有的数据集</vt:lpstr>
      <vt:lpstr>PowerPoint 演示文稿</vt:lpstr>
      <vt:lpstr>PowerPoint 演示文稿</vt:lpstr>
      <vt:lpstr>PowerPoint 演示文稿</vt:lpstr>
      <vt:lpstr>PowerPoint 演示文稿</vt:lpstr>
      <vt:lpstr>PowerPoint 演示文稿</vt:lpstr>
      <vt:lpstr>Reflection</vt:lpstr>
      <vt:lpstr>后续我们希望</vt:lpstr>
      <vt:lpstr>EATD-corpus</vt:lpstr>
      <vt:lpstr>听了一下内容</vt:lpstr>
      <vt:lpstr>Psysym</vt:lpstr>
      <vt:lpstr>理论框架：先构建一个Disease-Symptom对应图</vt:lpstr>
      <vt:lpstr>PowerPoint 演示文稿</vt:lpstr>
      <vt:lpstr>PowerPoint 演示文稿</vt:lpstr>
      <vt:lpstr>三篇情感分析词典的文章</vt:lpstr>
      <vt:lpstr>看得不是很仔细（</vt:lpstr>
      <vt:lpstr>My reflection</vt:lpstr>
      <vt:lpstr>BDI-Sen</vt:lpstr>
      <vt:lpstr>数据集收集步骤</vt:lpstr>
      <vt:lpstr>ExTES</vt:lpstr>
      <vt:lpstr>PowerPoint 演示文稿</vt:lpstr>
      <vt:lpstr>Therapist Q&amp;A</vt:lpstr>
      <vt:lpstr>GoEmotions</vt:lpstr>
      <vt:lpstr>PowerPoint 演示文稿</vt:lpstr>
      <vt:lpstr>Reflections</vt:lpstr>
      <vt:lpstr>继续推进</vt:lpstr>
      <vt:lpstr>MULTIWD</vt:lpstr>
      <vt:lpstr>PowerPoint 演示文稿</vt:lpstr>
      <vt:lpstr>PowerPoint 演示文稿</vt:lpstr>
      <vt:lpstr>PowerPoint 演示文稿</vt:lpstr>
      <vt:lpstr>PowerPoint 演示文稿</vt:lpstr>
      <vt:lpstr>PowerPoint 演示文稿</vt:lpstr>
      <vt:lpstr>CAMS</vt:lpstr>
      <vt:lpstr>需要学习的操作能力：</vt:lpstr>
      <vt:lpstr>学习制作爬虫</vt:lpstr>
      <vt:lpstr>html</vt:lpstr>
      <vt:lpstr>python</vt:lpstr>
      <vt:lpstr>从简单的练习网站上爬取书的价格</vt:lpstr>
      <vt:lpstr>抖音，快手，小红书, bilibili</vt:lpstr>
      <vt:lpstr>url to csv</vt:lpstr>
      <vt:lpstr>Searching for url</vt:lpstr>
      <vt:lpstr>模拟浏览器自动翻页爬取html内容</vt:lpstr>
      <vt:lpstr>PowerPoint 演示文稿</vt:lpstr>
      <vt:lpstr>Finetuning尝试</vt:lpstr>
      <vt:lpstr>使用google colab上的T4GPU进行</vt:lpstr>
      <vt:lpstr>有很多参数，还没完全搞懂lol</vt:lpstr>
      <vt:lpstr>Caution on GPU RAM!</vt:lpstr>
      <vt:lpstr>PowerPoint 演示文稿</vt:lpstr>
      <vt:lpstr>对话测试</vt:lpstr>
      <vt:lpstr>PowerPoint 演示文稿</vt:lpstr>
      <vt:lpstr>数据清洗  （alpaca）</vt:lpstr>
      <vt:lpstr>PowerPoint 演示文稿</vt:lpstr>
      <vt:lpstr>主要内容</vt:lpstr>
      <vt:lpstr>使用之前的PsyQA_example数据集进行微调</vt:lpstr>
      <vt:lpstr>效果</vt:lpstr>
      <vt:lpstr>？？？开出幻觉了</vt:lpstr>
      <vt:lpstr>Full size</vt:lpstr>
      <vt:lpstr>关于计算显存</vt:lpstr>
      <vt:lpstr>全参微调包含四个部分</vt:lpstr>
      <vt:lpstr>PowerPoint 演示文稿</vt:lpstr>
      <vt:lpstr>以我的1.5B ,bf16为例</vt:lpstr>
      <vt:lpstr>Running evaluation</vt:lpstr>
      <vt:lpstr>PowerPoint 演示文稿</vt:lpstr>
      <vt:lpstr>CPsyCoun</vt:lpstr>
      <vt:lpstr>核心贡献</vt:lpstr>
      <vt:lpstr>数据集的构建</vt:lpstr>
      <vt:lpstr>对话内容分类、测试四维度</vt:lpstr>
      <vt:lpstr>CPsyCounD如何呢</vt:lpstr>
      <vt:lpstr>Model evaluation</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Marx Chen</dc:creator>
  <cp:lastModifiedBy>Marx Chen</cp:lastModifiedBy>
  <cp:revision>32</cp:revision>
  <dcterms:created xsi:type="dcterms:W3CDTF">2024-12-05T14:53:44Z</dcterms:created>
  <dcterms:modified xsi:type="dcterms:W3CDTF">2025-02-28T14:47:10Z</dcterms:modified>
</cp:coreProperties>
</file>